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9"/>
  </p:notesMasterIdLst>
  <p:sldIdLst>
    <p:sldId id="256" r:id="rId2"/>
    <p:sldId id="283" r:id="rId3"/>
    <p:sldId id="257" r:id="rId4"/>
    <p:sldId id="311" r:id="rId5"/>
    <p:sldId id="312" r:id="rId6"/>
    <p:sldId id="308" r:id="rId7"/>
    <p:sldId id="310" r:id="rId8"/>
    <p:sldId id="285" r:id="rId9"/>
    <p:sldId id="284" r:id="rId10"/>
    <p:sldId id="295" r:id="rId11"/>
    <p:sldId id="294" r:id="rId12"/>
    <p:sldId id="292" r:id="rId13"/>
    <p:sldId id="313" r:id="rId14"/>
    <p:sldId id="293" r:id="rId15"/>
    <p:sldId id="289" r:id="rId16"/>
    <p:sldId id="287" r:id="rId17"/>
    <p:sldId id="288" r:id="rId18"/>
    <p:sldId id="296" r:id="rId19"/>
    <p:sldId id="291" r:id="rId20"/>
    <p:sldId id="297" r:id="rId21"/>
    <p:sldId id="298" r:id="rId22"/>
    <p:sldId id="272" r:id="rId23"/>
    <p:sldId id="300" r:id="rId24"/>
    <p:sldId id="301" r:id="rId25"/>
    <p:sldId id="299" r:id="rId26"/>
    <p:sldId id="302" r:id="rId27"/>
    <p:sldId id="273" r:id="rId28"/>
    <p:sldId id="303" r:id="rId29"/>
    <p:sldId id="271" r:id="rId30"/>
    <p:sldId id="304" r:id="rId31"/>
    <p:sldId id="305" r:id="rId32"/>
    <p:sldId id="306" r:id="rId33"/>
    <p:sldId id="277" r:id="rId34"/>
    <p:sldId id="278" r:id="rId35"/>
    <p:sldId id="309" r:id="rId36"/>
    <p:sldId id="307" r:id="rId37"/>
    <p:sldId id="314" r:id="rId38"/>
    <p:sldId id="315" r:id="rId39"/>
    <p:sldId id="316" r:id="rId40"/>
    <p:sldId id="318" r:id="rId41"/>
    <p:sldId id="319" r:id="rId42"/>
    <p:sldId id="317" r:id="rId43"/>
    <p:sldId id="320" r:id="rId44"/>
    <p:sldId id="281" r:id="rId45"/>
    <p:sldId id="321" r:id="rId46"/>
    <p:sldId id="282" r:id="rId47"/>
    <p:sldId id="290" r:id="rId4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36" autoAdjust="0"/>
  </p:normalViewPr>
  <p:slideViewPr>
    <p:cSldViewPr>
      <p:cViewPr>
        <p:scale>
          <a:sx n="51" d="100"/>
          <a:sy n="51" d="100"/>
        </p:scale>
        <p:origin x="-1956" y="-666"/>
      </p:cViewPr>
      <p:guideLst>
        <p:guide orient="horz" pos="2160"/>
        <p:guide pos="2880"/>
      </p:guideLst>
    </p:cSldViewPr>
  </p:slideViewPr>
  <p:notesTextViewPr>
    <p:cViewPr>
      <p:scale>
        <a:sx n="1" d="1"/>
        <a:sy n="1" d="1"/>
      </p:scale>
      <p:origin x="0" y="0"/>
    </p:cViewPr>
  </p:notesTextViewPr>
  <p:sorterViewPr>
    <p:cViewPr>
      <p:scale>
        <a:sx n="100" d="100"/>
        <a:sy n="100" d="100"/>
      </p:scale>
      <p:origin x="0" y="554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034D88-0871-44C9-8176-DC4F009389D7}" type="datetimeFigureOut">
              <a:rPr lang="en-US" smtClean="0"/>
              <a:t>3/28/2012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C56C9CB-02E9-46E8-8F88-300ACCB0EB4A}" type="slidenum">
              <a:rPr lang="en-US" smtClean="0"/>
              <a:t>‹#›</a:t>
            </a:fld>
            <a:endParaRPr lang="en-US"/>
          </a:p>
        </p:txBody>
      </p:sp>
    </p:spTree>
    <p:extLst>
      <p:ext uri="{BB962C8B-B14F-4D97-AF65-F5344CB8AC3E}">
        <p14:creationId xmlns:p14="http://schemas.microsoft.com/office/powerpoint/2010/main" val="4176726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packetinsider.com/blog/nature/?cat=196"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en.wikipedia.org/wiki/Oak_(programming_languag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jcp.org/en/jsr/detail?id=166"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previous job, I had</a:t>
            </a:r>
            <a:r>
              <a:rPr lang="en-US" baseline="0" dirty="0" smtClean="0"/>
              <a:t> much success converting older, brittle ColdFusion applications into multi-threaded Java applications. It was during that time that I learned all about concurrency.</a:t>
            </a:r>
          </a:p>
          <a:p>
            <a:endParaRPr lang="en-US" baseline="0" dirty="0" smtClean="0"/>
          </a:p>
          <a:p>
            <a:r>
              <a:rPr lang="en-US" baseline="0" dirty="0" smtClean="0"/>
              <a:t>True story, In 2004 I wrote my first Java program that used concurrency.  My first “concurrent” program didn’t use threads. Instead, I was firing up brand new JVM instances and passing command line arguments to it… from another java program.</a:t>
            </a:r>
          </a:p>
          <a:p>
            <a:endParaRPr lang="en-US" baseline="0" dirty="0" smtClean="0"/>
          </a:p>
          <a:p>
            <a:r>
              <a:rPr lang="en-US" baseline="0" dirty="0" smtClean="0"/>
              <a:t>I was stupid! I’ve learned a lot since then, and that’s what I’m here to talk about</a:t>
            </a:r>
            <a:endParaRPr lang="en-US" dirty="0" smtClean="0"/>
          </a:p>
          <a:p>
            <a:endParaRPr lang="en-US" dirty="0"/>
          </a:p>
        </p:txBody>
      </p:sp>
      <p:sp>
        <p:nvSpPr>
          <p:cNvPr id="4" name="Slide Number Placeholder 3"/>
          <p:cNvSpPr>
            <a:spLocks noGrp="1"/>
          </p:cNvSpPr>
          <p:nvPr>
            <p:ph type="sldNum" sz="quarter" idx="10"/>
          </p:nvPr>
        </p:nvSpPr>
        <p:spPr/>
        <p:txBody>
          <a:bodyPr/>
          <a:lstStyle/>
          <a:p>
            <a:fld id="{6C56C9CB-02E9-46E8-8F88-300ACCB0EB4A}" type="slidenum">
              <a:rPr lang="en-US" smtClean="0"/>
              <a:t>8</a:t>
            </a:fld>
            <a:endParaRPr lang="en-US"/>
          </a:p>
        </p:txBody>
      </p:sp>
    </p:spTree>
    <p:extLst>
      <p:ext uri="{BB962C8B-B14F-4D97-AF65-F5344CB8AC3E}">
        <p14:creationId xmlns:p14="http://schemas.microsoft.com/office/powerpoint/2010/main" val="3840206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http://www.packetinsider.com/blog/nature/?cat=196</a:t>
            </a:r>
            <a:endParaRPr lang="en-US" dirty="0"/>
          </a:p>
        </p:txBody>
      </p:sp>
      <p:sp>
        <p:nvSpPr>
          <p:cNvPr id="4" name="Slide Number Placeholder 3"/>
          <p:cNvSpPr>
            <a:spLocks noGrp="1"/>
          </p:cNvSpPr>
          <p:nvPr>
            <p:ph type="sldNum" sz="quarter" idx="10"/>
          </p:nvPr>
        </p:nvSpPr>
        <p:spPr/>
        <p:txBody>
          <a:bodyPr/>
          <a:lstStyle/>
          <a:p>
            <a:fld id="{6C56C9CB-02E9-46E8-8F88-300ACCB0EB4A}" type="slidenum">
              <a:rPr lang="en-US" smtClean="0"/>
              <a:t>24</a:t>
            </a:fld>
            <a:endParaRPr lang="en-US"/>
          </a:p>
        </p:txBody>
      </p:sp>
    </p:spTree>
    <p:extLst>
      <p:ext uri="{BB962C8B-B14F-4D97-AF65-F5344CB8AC3E}">
        <p14:creationId xmlns:p14="http://schemas.microsoft.com/office/powerpoint/2010/main" val="32278564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case, the more apples you pick, the faster you need to contend with the results…. More buckets, more trucks to haul, more drivers for the trucks, </a:t>
            </a:r>
            <a:r>
              <a:rPr lang="en-US" dirty="0" err="1" smtClean="0"/>
              <a:t>etc</a:t>
            </a:r>
            <a:endParaRPr lang="en-US" dirty="0"/>
          </a:p>
        </p:txBody>
      </p:sp>
      <p:sp>
        <p:nvSpPr>
          <p:cNvPr id="4" name="Slide Number Placeholder 3"/>
          <p:cNvSpPr>
            <a:spLocks noGrp="1"/>
          </p:cNvSpPr>
          <p:nvPr>
            <p:ph type="sldNum" sz="quarter" idx="10"/>
          </p:nvPr>
        </p:nvSpPr>
        <p:spPr/>
        <p:txBody>
          <a:bodyPr/>
          <a:lstStyle/>
          <a:p>
            <a:fld id="{6C56C9CB-02E9-46E8-8F88-300ACCB0EB4A}" type="slidenum">
              <a:rPr lang="en-US" smtClean="0"/>
              <a:t>25</a:t>
            </a:fld>
            <a:endParaRPr lang="en-US"/>
          </a:p>
        </p:txBody>
      </p:sp>
    </p:spTree>
    <p:extLst>
      <p:ext uri="{BB962C8B-B14F-4D97-AF65-F5344CB8AC3E}">
        <p14:creationId xmlns:p14="http://schemas.microsoft.com/office/powerpoint/2010/main" val="1158111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56C9CB-02E9-46E8-8F88-300ACCB0EB4A}" type="slidenum">
              <a:rPr lang="en-US" smtClean="0"/>
              <a:t>10</a:t>
            </a:fld>
            <a:endParaRPr lang="en-US"/>
          </a:p>
        </p:txBody>
      </p:sp>
    </p:spTree>
    <p:extLst>
      <p:ext uri="{BB962C8B-B14F-4D97-AF65-F5344CB8AC3E}">
        <p14:creationId xmlns:p14="http://schemas.microsoft.com/office/powerpoint/2010/main" val="2174124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Born from the Oak programming language, originally intended for programming smart appliances</a:t>
            </a:r>
          </a:p>
          <a:p>
            <a:endParaRPr lang="en-US" dirty="0" smtClean="0"/>
          </a:p>
          <a:p>
            <a:r>
              <a:rPr lang="en-US" dirty="0" smtClean="0">
                <a:hlinkClick r:id="rId3"/>
              </a:rPr>
              <a:t>http://en.wikipedia.org/wiki/Oak_(programming_language)</a:t>
            </a:r>
            <a:endParaRPr lang="en-US" dirty="0"/>
          </a:p>
        </p:txBody>
      </p:sp>
      <p:sp>
        <p:nvSpPr>
          <p:cNvPr id="4" name="Slide Number Placeholder 3"/>
          <p:cNvSpPr>
            <a:spLocks noGrp="1"/>
          </p:cNvSpPr>
          <p:nvPr>
            <p:ph type="sldNum" sz="quarter" idx="10"/>
          </p:nvPr>
        </p:nvSpPr>
        <p:spPr/>
        <p:txBody>
          <a:bodyPr/>
          <a:lstStyle/>
          <a:p>
            <a:fld id="{6C56C9CB-02E9-46E8-8F88-300ACCB0EB4A}" type="slidenum">
              <a:rPr lang="en-US" smtClean="0"/>
              <a:t>11</a:t>
            </a:fld>
            <a:endParaRPr lang="en-US"/>
          </a:p>
        </p:txBody>
      </p:sp>
    </p:spTree>
    <p:extLst>
      <p:ext uri="{BB962C8B-B14F-4D97-AF65-F5344CB8AC3E}">
        <p14:creationId xmlns:p14="http://schemas.microsoft.com/office/powerpoint/2010/main" val="2174124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2.3 What need of the Java community will be addressed by the proposed specification?</a:t>
            </a:r>
          </a:p>
          <a:p>
            <a:r>
              <a:rPr lang="en-US" sz="1200" b="0" i="0" kern="1200" dirty="0" smtClean="0">
                <a:solidFill>
                  <a:schemeClr val="tx1"/>
                </a:solidFill>
                <a:effectLst/>
                <a:latin typeface="+mn-lt"/>
                <a:ea typeface="+mn-ea"/>
                <a:cs typeface="+mn-cs"/>
              </a:rPr>
              <a:t>Low level threading primitives, such as synchronized blocks, </a:t>
            </a:r>
            <a:r>
              <a:rPr lang="en-US" sz="1200" b="0" i="0" kern="1200" dirty="0" err="1" smtClean="0">
                <a:solidFill>
                  <a:schemeClr val="tx1"/>
                </a:solidFill>
                <a:effectLst/>
                <a:latin typeface="+mn-lt"/>
                <a:ea typeface="+mn-ea"/>
                <a:cs typeface="+mn-cs"/>
              </a:rPr>
              <a:t>Object.wait</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Object.notify</a:t>
            </a:r>
            <a:r>
              <a:rPr lang="en-US" sz="1200" b="0" i="0" kern="1200" dirty="0" smtClean="0">
                <a:solidFill>
                  <a:schemeClr val="tx1"/>
                </a:solidFill>
                <a:effectLst/>
                <a:latin typeface="+mn-lt"/>
                <a:ea typeface="+mn-ea"/>
                <a:cs typeface="+mn-cs"/>
              </a:rPr>
              <a:t>, are insufficient for many programming tasks. As a result, application programmers are often forced to implement their own higher level concurrency facilities. This results in enormous duplication of effort. Further, such facilities are notoriously hard to get right and even more difficult to optimize. The concurrency facilities written by application programmers are often incorrect or inefficient. Offering a standard set of concurrency utilities will ease the task of writing a wide variety of multithreaded applications and generally improve the quality of the applications that use them.</a:t>
            </a:r>
          </a:p>
          <a:p>
            <a:r>
              <a:rPr lang="en-US" sz="1200" b="1" i="0" kern="1200" dirty="0" smtClean="0">
                <a:solidFill>
                  <a:schemeClr val="tx1"/>
                </a:solidFill>
                <a:effectLst/>
                <a:latin typeface="+mn-lt"/>
                <a:ea typeface="+mn-ea"/>
                <a:cs typeface="+mn-cs"/>
              </a:rPr>
              <a:t>2.4 Why isn't this need met by existing specifications?</a:t>
            </a:r>
          </a:p>
          <a:p>
            <a:r>
              <a:rPr lang="en-US" sz="1200" b="0" i="0" kern="1200" dirty="0" smtClean="0">
                <a:solidFill>
                  <a:schemeClr val="tx1"/>
                </a:solidFill>
                <a:effectLst/>
                <a:latin typeface="+mn-lt"/>
                <a:ea typeface="+mn-ea"/>
                <a:cs typeface="+mn-cs"/>
              </a:rPr>
              <a:t>Currently, developers can use only the concurrency control constructs provided in the Java language itself. These are too low level for some applications, and are incomplete for others.</a:t>
            </a:r>
          </a:p>
          <a:p>
            <a:endParaRPr lang="en-US" dirty="0" smtClean="0"/>
          </a:p>
          <a:p>
            <a:r>
              <a:rPr lang="en-US" dirty="0" smtClean="0">
                <a:hlinkClick r:id="rId3"/>
              </a:rPr>
              <a:t>http://jcp.org/en/jsr/detail?id=166</a:t>
            </a:r>
            <a:endParaRPr lang="en-US" dirty="0"/>
          </a:p>
        </p:txBody>
      </p:sp>
      <p:sp>
        <p:nvSpPr>
          <p:cNvPr id="4" name="Slide Number Placeholder 3"/>
          <p:cNvSpPr>
            <a:spLocks noGrp="1"/>
          </p:cNvSpPr>
          <p:nvPr>
            <p:ph type="sldNum" sz="quarter" idx="10"/>
          </p:nvPr>
        </p:nvSpPr>
        <p:spPr/>
        <p:txBody>
          <a:bodyPr/>
          <a:lstStyle/>
          <a:p>
            <a:fld id="{6C56C9CB-02E9-46E8-8F88-300ACCB0EB4A}" type="slidenum">
              <a:rPr lang="en-US" smtClean="0"/>
              <a:t>14</a:t>
            </a:fld>
            <a:endParaRPr lang="en-US"/>
          </a:p>
        </p:txBody>
      </p:sp>
    </p:spTree>
    <p:extLst>
      <p:ext uri="{BB962C8B-B14F-4D97-AF65-F5344CB8AC3E}">
        <p14:creationId xmlns:p14="http://schemas.microsoft.com/office/powerpoint/2010/main" val="35178504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sentence of Brian Goetz’s “Java Concurrency in Practice”, the seminal</a:t>
            </a:r>
            <a:r>
              <a:rPr lang="en-US" baseline="0" dirty="0" smtClean="0"/>
              <a:t> work on the topic</a:t>
            </a:r>
            <a:endParaRPr lang="en-US" dirty="0"/>
          </a:p>
        </p:txBody>
      </p:sp>
      <p:sp>
        <p:nvSpPr>
          <p:cNvPr id="4" name="Slide Number Placeholder 3"/>
          <p:cNvSpPr>
            <a:spLocks noGrp="1"/>
          </p:cNvSpPr>
          <p:nvPr>
            <p:ph type="sldNum" sz="quarter" idx="10"/>
          </p:nvPr>
        </p:nvSpPr>
        <p:spPr/>
        <p:txBody>
          <a:bodyPr/>
          <a:lstStyle/>
          <a:p>
            <a:fld id="{6C56C9CB-02E9-46E8-8F88-300ACCB0EB4A}" type="slidenum">
              <a:rPr lang="en-US" smtClean="0"/>
              <a:t>16</a:t>
            </a:fld>
            <a:endParaRPr lang="en-US"/>
          </a:p>
        </p:txBody>
      </p:sp>
    </p:spTree>
    <p:extLst>
      <p:ext uri="{BB962C8B-B14F-4D97-AF65-F5344CB8AC3E}">
        <p14:creationId xmlns:p14="http://schemas.microsoft.com/office/powerpoint/2010/main" val="2501909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56C9CB-02E9-46E8-8F88-300ACCB0EB4A}" type="slidenum">
              <a:rPr lang="en-US" smtClean="0"/>
              <a:t>17</a:t>
            </a:fld>
            <a:endParaRPr lang="en-US"/>
          </a:p>
        </p:txBody>
      </p:sp>
    </p:spTree>
    <p:extLst>
      <p:ext uri="{BB962C8B-B14F-4D97-AF65-F5344CB8AC3E}">
        <p14:creationId xmlns:p14="http://schemas.microsoft.com/office/powerpoint/2010/main" val="3152474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CFThread</a:t>
            </a:r>
            <a:r>
              <a:rPr lang="en-US" dirty="0" smtClean="0"/>
              <a:t> is the only concurrency abstraction available in ColdFusion. It is the lowest-level abstraction available.</a:t>
            </a:r>
            <a:r>
              <a:rPr lang="en-US" baseline="0" dirty="0" smtClean="0"/>
              <a:t> Threads are nearly universally shunned as too difficult to program directly; no sane programmer on the JVM would think of using threads, given the other options available</a:t>
            </a:r>
            <a:endParaRPr lang="en-US" dirty="0"/>
          </a:p>
        </p:txBody>
      </p:sp>
      <p:sp>
        <p:nvSpPr>
          <p:cNvPr id="4" name="Slide Number Placeholder 3"/>
          <p:cNvSpPr>
            <a:spLocks noGrp="1"/>
          </p:cNvSpPr>
          <p:nvPr>
            <p:ph type="sldNum" sz="quarter" idx="10"/>
          </p:nvPr>
        </p:nvSpPr>
        <p:spPr/>
        <p:txBody>
          <a:bodyPr/>
          <a:lstStyle/>
          <a:p>
            <a:fld id="{6C56C9CB-02E9-46E8-8F88-300ACCB0EB4A}" type="slidenum">
              <a:rPr lang="en-US" smtClean="0"/>
              <a:t>19</a:t>
            </a:fld>
            <a:endParaRPr lang="en-US"/>
          </a:p>
        </p:txBody>
      </p:sp>
    </p:spTree>
    <p:extLst>
      <p:ext uri="{BB962C8B-B14F-4D97-AF65-F5344CB8AC3E}">
        <p14:creationId xmlns:p14="http://schemas.microsoft.com/office/powerpoint/2010/main" val="143553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56C9CB-02E9-46E8-8F88-300ACCB0EB4A}" type="slidenum">
              <a:rPr lang="en-US" smtClean="0"/>
              <a:t>20</a:t>
            </a:fld>
            <a:endParaRPr lang="en-US"/>
          </a:p>
        </p:txBody>
      </p:sp>
    </p:spTree>
    <p:extLst>
      <p:ext uri="{BB962C8B-B14F-4D97-AF65-F5344CB8AC3E}">
        <p14:creationId xmlns:p14="http://schemas.microsoft.com/office/powerpoint/2010/main" val="143553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56C9CB-02E9-46E8-8F88-300ACCB0EB4A}" type="slidenum">
              <a:rPr lang="en-US" smtClean="0"/>
              <a:t>21</a:t>
            </a:fld>
            <a:endParaRPr lang="en-US"/>
          </a:p>
        </p:txBody>
      </p:sp>
    </p:spTree>
    <p:extLst>
      <p:ext uri="{BB962C8B-B14F-4D97-AF65-F5344CB8AC3E}">
        <p14:creationId xmlns:p14="http://schemas.microsoft.com/office/powerpoint/2010/main" val="3152474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0"/>
            <a:ext cx="7772400" cy="1780108"/>
          </a:xfrm>
        </p:spPr>
        <p:txBody>
          <a:bodyPr anchor="b">
            <a:normAutofit/>
          </a:bodyPr>
          <a:lstStyle>
            <a:lvl1pPr>
              <a:defRPr sz="440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91AA3A7-703C-498A-BF23-FBC4F5178255}" type="datetimeFigureOut">
              <a:rPr lang="en-US" smtClean="0"/>
              <a:t>3/28/2012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D08E-DE74-4D1E-AAEF-8423551AE42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1AA3A7-703C-498A-BF23-FBC4F5178255}" type="datetimeFigureOut">
              <a:rPr lang="en-US" smtClean="0"/>
              <a:t>3/28/2012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D08E-DE74-4D1E-AAEF-8423551AE42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791AA3A7-703C-498A-BF23-FBC4F5178255}" type="datetimeFigureOut">
              <a:rPr lang="en-US" smtClean="0"/>
              <a:t>3/28/2012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D08E-DE74-4D1E-AAEF-8423551AE42E}" type="slidenum">
              <a:rPr lang="en-US" smtClean="0"/>
              <a:t>‹#›</a:t>
            </a:fld>
            <a:endParaRPr lang="en-US"/>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447800"/>
            <a:ext cx="6019800" cy="4487334"/>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91AA3A7-703C-498A-BF23-FBC4F5178255}" type="datetimeFigureOut">
              <a:rPr lang="en-US" smtClean="0"/>
              <a:t>3/28/2012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D08E-DE74-4D1E-AAEF-8423551AE42E}" type="slidenum">
              <a:rPr lang="en-US" smtClean="0"/>
              <a:t>‹#›</a:t>
            </a:fld>
            <a:endParaRPr lang="en-US"/>
          </a:p>
        </p:txBody>
      </p:sp>
      <p:sp>
        <p:nvSpPr>
          <p:cNvPr id="7" name="Title 6"/>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38" y="4203592"/>
            <a:ext cx="2876429" cy="714026"/>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90"/>
            <a:ext cx="5544515" cy="850138"/>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2"/>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4"/>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5"/>
            <a:ext cx="8723376" cy="1329874"/>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67365" y="1437448"/>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1AA3A7-703C-498A-BF23-FBC4F5178255}" type="datetimeFigureOut">
              <a:rPr lang="en-US" smtClean="0"/>
              <a:t>3/28/2012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18D08E-DE74-4D1E-AAEF-8423551AE42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791AA3A7-703C-498A-BF23-FBC4F5178255}" type="datetimeFigureOut">
              <a:rPr lang="en-US" smtClean="0"/>
              <a:t>3/28/2012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8D08E-DE74-4D1E-AAEF-8423551AE42E}" type="slidenum">
              <a:rPr lang="en-US" smtClean="0"/>
              <a:t>‹#›</a:t>
            </a:fld>
            <a:endParaRPr lang="en-US"/>
          </a:p>
        </p:txBody>
      </p:sp>
      <p:sp>
        <p:nvSpPr>
          <p:cNvPr id="9" name="Content Placeholder 8"/>
          <p:cNvSpPr>
            <a:spLocks noGrp="1"/>
          </p:cNvSpPr>
          <p:nvPr>
            <p:ph sz="quarter" idx="13"/>
          </p:nvPr>
        </p:nvSpPr>
        <p:spPr>
          <a:xfrm>
            <a:off x="676655"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76656" y="2678114"/>
            <a:ext cx="3822192" cy="639762"/>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7332" y="3429000"/>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8200" y="2678113"/>
            <a:ext cx="3822192" cy="639762"/>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3429000"/>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1AA3A7-703C-498A-BF23-FBC4F5178255}" type="datetimeFigureOut">
              <a:rPr lang="en-US" smtClean="0"/>
              <a:t>3/28/2012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18D08E-DE74-4D1E-AAEF-8423551AE42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1AA3A7-703C-498A-BF23-FBC4F5178255}" type="datetimeFigureOut">
              <a:rPr lang="en-US" smtClean="0"/>
              <a:t>3/28/2012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18D08E-DE74-4D1E-AAEF-8423551AE42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1"/>
            <a:ext cx="8723376" cy="1329874"/>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791AA3A7-703C-498A-BF23-FBC4F5178255}" type="datetimeFigureOut">
              <a:rPr lang="en-US" smtClean="0"/>
              <a:t>3/28/2012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18D08E-DE74-4D1E-AAEF-8423551AE42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791AA3A7-703C-498A-BF23-FBC4F5178255}" type="datetimeFigureOut">
              <a:rPr lang="en-US" smtClean="0"/>
              <a:t>3/28/2012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8D08E-DE74-4D1E-AAEF-8423551AE42E}" type="slidenum">
              <a:rPr lang="en-US" smtClean="0"/>
              <a:t>‹#›</a:t>
            </a:fld>
            <a:endParaRPr lang="en-US"/>
          </a:p>
        </p:txBody>
      </p:sp>
      <p:sp>
        <p:nvSpPr>
          <p:cNvPr id="4" name="Text Placeholder 3"/>
          <p:cNvSpPr>
            <a:spLocks noGrp="1"/>
          </p:cNvSpPr>
          <p:nvPr>
            <p:ph type="body" sz="half" idx="2"/>
          </p:nvPr>
        </p:nvSpPr>
        <p:spPr>
          <a:xfrm>
            <a:off x="914400" y="3581400"/>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5" y="338667"/>
            <a:ext cx="3812645" cy="2429934"/>
          </a:xfrm>
        </p:spPr>
        <p:txBody>
          <a:bodyPr anchor="b">
            <a:normAutofit/>
          </a:bodyPr>
          <a:lstStyle>
            <a:lvl1pPr algn="l">
              <a:defRPr sz="2800" b="0">
                <a:solidFill>
                  <a:srgbClr val="FFFFFF"/>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4868333"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1AA3A7-703C-498A-BF23-FBC4F5178255}" type="datetimeFigureOut">
              <a:rPr lang="en-US" smtClean="0"/>
              <a:t>3/28/2012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18D08E-DE74-4D1E-AAEF-8423551AE42E}" type="slidenum">
              <a:rPr lang="en-US" smtClean="0"/>
              <a:t>‹#›</a:t>
            </a:fld>
            <a:endParaRPr lang="en-US"/>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4"/>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791AA3A7-703C-498A-BF23-FBC4F5178255}" type="datetimeFigureOut">
              <a:rPr lang="en-US" smtClean="0"/>
              <a:t>3/28/2012</a:t>
            </a:fld>
            <a:endParaRPr lang="en-US"/>
          </a:p>
        </p:txBody>
      </p:sp>
      <p:sp>
        <p:nvSpPr>
          <p:cNvPr id="5" name="Footer Placeholder 4"/>
          <p:cNvSpPr>
            <a:spLocks noGrp="1"/>
          </p:cNvSpPr>
          <p:nvPr>
            <p:ph type="ftr" sz="quarter" idx="3"/>
          </p:nvPr>
        </p:nvSpPr>
        <p:spPr>
          <a:xfrm>
            <a:off x="193638"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en-US"/>
          </a:p>
        </p:txBody>
      </p:sp>
      <p:sp>
        <p:nvSpPr>
          <p:cNvPr id="6" name="Slide Number Placeholder 5"/>
          <p:cNvSpPr>
            <a:spLocks noGrp="1"/>
          </p:cNvSpPr>
          <p:nvPr>
            <p:ph type="sldNum" sz="quarter" idx="4"/>
          </p:nvPr>
        </p:nvSpPr>
        <p:spPr>
          <a:xfrm>
            <a:off x="3991088" y="6250163"/>
            <a:ext cx="1161826" cy="365125"/>
          </a:xfrm>
          <a:prstGeom prst="rect">
            <a:avLst/>
          </a:prstGeom>
        </p:spPr>
        <p:txBody>
          <a:bodyPr vert="horz" lIns="91440" tIns="45720" rIns="91440" bIns="45720" rtlCol="0" anchor="ctr"/>
          <a:lstStyle>
            <a:lvl1pPr algn="ctr">
              <a:defRPr sz="1000">
                <a:solidFill>
                  <a:schemeClr val="tx2"/>
                </a:solidFill>
              </a:defRPr>
            </a:lvl1pPr>
          </a:lstStyle>
          <a:p>
            <a:fld id="{AA18D08E-DE74-4D1E-AAEF-8423551AE42E}" type="slidenum">
              <a:rPr lang="en-US" smtClean="0"/>
              <a:t>‹#›</a:t>
            </a:fld>
            <a:endParaRPr lang="en-US"/>
          </a:p>
        </p:txBody>
      </p:sp>
      <p:sp>
        <p:nvSpPr>
          <p:cNvPr id="3" name="Text Placeholder 2"/>
          <p:cNvSpPr>
            <a:spLocks noGrp="1"/>
          </p:cNvSpPr>
          <p:nvPr>
            <p:ph type="body" idx="1"/>
          </p:nvPr>
        </p:nvSpPr>
        <p:spPr>
          <a:xfrm>
            <a:off x="872067" y="2675467"/>
            <a:ext cx="7408333" cy="345069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www.flickr.com/photos/jeffcoughlin/452274536/"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Concurrency Zen</a:t>
            </a:r>
            <a:br>
              <a:rPr lang="en-US" dirty="0" smtClean="0"/>
            </a:br>
            <a:endParaRPr lang="en-US" dirty="0"/>
          </a:p>
        </p:txBody>
      </p:sp>
      <p:sp>
        <p:nvSpPr>
          <p:cNvPr id="3" name="Subtitle 2"/>
          <p:cNvSpPr>
            <a:spLocks noGrp="1"/>
          </p:cNvSpPr>
          <p:nvPr>
            <p:ph type="subTitle" idx="1"/>
          </p:nvPr>
        </p:nvSpPr>
        <p:spPr>
          <a:xfrm>
            <a:off x="914400" y="3352800"/>
            <a:ext cx="7696200" cy="2057399"/>
          </a:xfrm>
        </p:spPr>
        <p:txBody>
          <a:bodyPr>
            <a:noAutofit/>
          </a:bodyPr>
          <a:lstStyle/>
          <a:p>
            <a:r>
              <a:rPr lang="en-US" sz="2800" dirty="0" smtClean="0"/>
              <a:t>Marc </a:t>
            </a:r>
            <a:r>
              <a:rPr lang="en-US" sz="2800" dirty="0" err="1" smtClean="0"/>
              <a:t>Esher</a:t>
            </a:r>
            <a:endParaRPr lang="en-US" sz="2800" dirty="0" smtClean="0"/>
          </a:p>
          <a:p>
            <a:r>
              <a:rPr lang="en-US" sz="2800" dirty="0" err="1"/>
              <a:t>c</a:t>
            </a:r>
            <a:r>
              <a:rPr lang="en-US" sz="2800" dirty="0" err="1" smtClean="0"/>
              <a:t>f.Objective</a:t>
            </a:r>
            <a:r>
              <a:rPr lang="en-US" sz="2800" dirty="0" smtClean="0"/>
              <a:t>() 2012</a:t>
            </a:r>
          </a:p>
          <a:p>
            <a:r>
              <a:rPr lang="en-US" sz="2800" dirty="0" smtClean="0"/>
              <a:t>http://bit.ly/cfconcurrencyzen</a:t>
            </a:r>
            <a:endParaRPr lang="en-US" sz="2800" dirty="0"/>
          </a:p>
        </p:txBody>
      </p:sp>
    </p:spTree>
    <p:extLst>
      <p:ext uri="{BB962C8B-B14F-4D97-AF65-F5344CB8AC3E}">
        <p14:creationId xmlns:p14="http://schemas.microsoft.com/office/powerpoint/2010/main" val="5754465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1995</a:t>
            </a:r>
            <a:endParaRPr lang="en-US" dirty="0"/>
          </a:p>
        </p:txBody>
      </p:sp>
      <p:sp>
        <p:nvSpPr>
          <p:cNvPr id="5" name="Content Placeholder 1"/>
          <p:cNvSpPr txBox="1">
            <a:spLocks/>
          </p:cNvSpPr>
          <p:nvPr/>
        </p:nvSpPr>
        <p:spPr>
          <a:xfrm>
            <a:off x="1371600" y="3429000"/>
            <a:ext cx="6629400" cy="144356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4400" dirty="0" smtClean="0">
                <a:solidFill>
                  <a:srgbClr val="FF0000"/>
                </a:solidFill>
                <a:effectLst>
                  <a:outerShdw blurRad="50800" dist="38100" dir="2700000" algn="tl" rotWithShape="0">
                    <a:prstClr val="black">
                      <a:alpha val="40000"/>
                    </a:prstClr>
                  </a:outerShdw>
                </a:effectLst>
              </a:rPr>
              <a:t>Cold Fusion 1.0 </a:t>
            </a:r>
            <a:endParaRPr lang="en-US" sz="44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810099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1996</a:t>
            </a:r>
            <a:endParaRPr lang="en-US" dirty="0"/>
          </a:p>
        </p:txBody>
      </p:sp>
      <p:sp>
        <p:nvSpPr>
          <p:cNvPr id="4" name="Content Placeholder 1"/>
          <p:cNvSpPr txBox="1">
            <a:spLocks/>
          </p:cNvSpPr>
          <p:nvPr/>
        </p:nvSpPr>
        <p:spPr>
          <a:xfrm>
            <a:off x="533400" y="2438400"/>
            <a:ext cx="8001000" cy="121496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4400" dirty="0" smtClean="0">
                <a:solidFill>
                  <a:srgbClr val="002060"/>
                </a:solidFill>
                <a:effectLst>
                  <a:outerShdw blurRad="50800" dist="38100" dir="2700000" algn="tl" rotWithShape="0">
                    <a:prstClr val="black">
                      <a:alpha val="40000"/>
                    </a:prstClr>
                  </a:outerShdw>
                </a:effectLst>
              </a:rPr>
              <a:t>JDK 1.0 Released</a:t>
            </a:r>
          </a:p>
        </p:txBody>
      </p:sp>
      <p:sp>
        <p:nvSpPr>
          <p:cNvPr id="5" name="Content Placeholder 1"/>
          <p:cNvSpPr txBox="1">
            <a:spLocks/>
          </p:cNvSpPr>
          <p:nvPr/>
        </p:nvSpPr>
        <p:spPr>
          <a:xfrm>
            <a:off x="1371600" y="4500034"/>
            <a:ext cx="6629400" cy="144356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4400" dirty="0" smtClean="0">
                <a:solidFill>
                  <a:srgbClr val="FF0000"/>
                </a:solidFill>
                <a:effectLst>
                  <a:outerShdw blurRad="50800" dist="38100" dir="2700000" algn="tl" rotWithShape="0">
                    <a:prstClr val="black">
                      <a:alpha val="40000"/>
                    </a:prstClr>
                  </a:outerShdw>
                </a:effectLst>
              </a:rPr>
              <a:t>Threads from the start</a:t>
            </a:r>
            <a:endParaRPr lang="en-US" sz="44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14963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1998</a:t>
            </a:r>
            <a:br>
              <a:rPr lang="en-US" dirty="0" smtClean="0"/>
            </a:br>
            <a:r>
              <a:rPr lang="en-US" dirty="0" smtClean="0"/>
              <a:t>(CF 3.1 / CF 4.0)</a:t>
            </a:r>
            <a:endParaRPr lang="en-US" dirty="0"/>
          </a:p>
        </p:txBody>
      </p:sp>
      <p:sp>
        <p:nvSpPr>
          <p:cNvPr id="4" name="Content Placeholder 1"/>
          <p:cNvSpPr txBox="1">
            <a:spLocks/>
          </p:cNvSpPr>
          <p:nvPr/>
        </p:nvSpPr>
        <p:spPr>
          <a:xfrm>
            <a:off x="533400" y="2438400"/>
            <a:ext cx="8001000" cy="121496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4400" dirty="0" err="1">
                <a:solidFill>
                  <a:srgbClr val="002060"/>
                </a:solidFill>
                <a:effectLst>
                  <a:outerShdw blurRad="50800" dist="38100" dir="2700000" algn="tl" rotWithShape="0">
                    <a:prstClr val="black">
                      <a:alpha val="40000"/>
                    </a:prstClr>
                  </a:outerShdw>
                </a:effectLst>
              </a:rPr>
              <a:t>u</a:t>
            </a:r>
            <a:r>
              <a:rPr lang="en-US" sz="4400" dirty="0" err="1" smtClean="0">
                <a:solidFill>
                  <a:srgbClr val="002060"/>
                </a:solidFill>
                <a:effectLst>
                  <a:outerShdw blurRad="50800" dist="38100" dir="2700000" algn="tl" rotWithShape="0">
                    <a:prstClr val="black">
                      <a:alpha val="40000"/>
                    </a:prstClr>
                  </a:outerShdw>
                </a:effectLst>
              </a:rPr>
              <a:t>til.concurrent</a:t>
            </a:r>
            <a:r>
              <a:rPr lang="en-US" sz="4400" dirty="0" smtClean="0">
                <a:solidFill>
                  <a:srgbClr val="002060"/>
                </a:solidFill>
                <a:effectLst>
                  <a:outerShdw blurRad="50800" dist="38100" dir="2700000" algn="tl" rotWithShape="0">
                    <a:prstClr val="black">
                      <a:alpha val="40000"/>
                    </a:prstClr>
                  </a:outerShdw>
                </a:effectLst>
              </a:rPr>
              <a:t> 1.0 Released</a:t>
            </a:r>
          </a:p>
          <a:p>
            <a:pPr marL="0" indent="0">
              <a:buFont typeface="Symbol" pitchFamily="18" charset="2"/>
              <a:buNone/>
            </a:pPr>
            <a:r>
              <a:rPr lang="en-US" sz="4400" dirty="0">
                <a:solidFill>
                  <a:srgbClr val="002060"/>
                </a:solidFill>
                <a:effectLst>
                  <a:outerShdw blurRad="50800" dist="38100" dir="2700000" algn="tl" rotWithShape="0">
                    <a:prstClr val="black">
                      <a:alpha val="40000"/>
                    </a:prstClr>
                  </a:outerShdw>
                </a:effectLst>
              </a:rPr>
              <a:t> </a:t>
            </a:r>
            <a:r>
              <a:rPr lang="en-US" sz="4400" dirty="0" smtClean="0">
                <a:solidFill>
                  <a:srgbClr val="002060"/>
                </a:solidFill>
                <a:effectLst>
                  <a:outerShdw blurRad="50800" dist="38100" dir="2700000" algn="tl" rotWithShape="0">
                    <a:prstClr val="black">
                      <a:alpha val="40000"/>
                    </a:prstClr>
                  </a:outerShdw>
                </a:effectLst>
              </a:rPr>
              <a:t> -- Doug Lea</a:t>
            </a:r>
            <a:endParaRPr lang="en-US" sz="4400" dirty="0">
              <a:solidFill>
                <a:srgbClr val="002060"/>
              </a:solidFill>
              <a:effectLst>
                <a:outerShdw blurRad="50800" dist="38100" dir="2700000" algn="tl" rotWithShape="0">
                  <a:prstClr val="black">
                    <a:alpha val="40000"/>
                  </a:prstClr>
                </a:outerShdw>
              </a:effectLst>
            </a:endParaRPr>
          </a:p>
        </p:txBody>
      </p:sp>
      <p:sp>
        <p:nvSpPr>
          <p:cNvPr id="5" name="Content Placeholder 1"/>
          <p:cNvSpPr txBox="1">
            <a:spLocks/>
          </p:cNvSpPr>
          <p:nvPr/>
        </p:nvSpPr>
        <p:spPr>
          <a:xfrm>
            <a:off x="1371600" y="4500034"/>
            <a:ext cx="6629400" cy="144356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4400" dirty="0" smtClean="0">
                <a:solidFill>
                  <a:srgbClr val="FF0000"/>
                </a:solidFill>
                <a:effectLst>
                  <a:outerShdw blurRad="50800" dist="38100" dir="2700000" algn="tl" rotWithShape="0">
                    <a:prstClr val="black">
                      <a:alpha val="40000"/>
                    </a:prstClr>
                  </a:outerShdw>
                </a:effectLst>
              </a:rPr>
              <a:t>Foundations of the JCF</a:t>
            </a:r>
            <a:endParaRPr lang="en-US" sz="44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5087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1999</a:t>
            </a:r>
            <a:br>
              <a:rPr lang="en-US" dirty="0" smtClean="0"/>
            </a:br>
            <a:r>
              <a:rPr lang="en-US" dirty="0" smtClean="0"/>
              <a:t>(CF 4.5)</a:t>
            </a:r>
            <a:endParaRPr lang="en-US" dirty="0"/>
          </a:p>
        </p:txBody>
      </p:sp>
      <p:sp>
        <p:nvSpPr>
          <p:cNvPr id="5" name="Content Placeholder 1"/>
          <p:cNvSpPr txBox="1">
            <a:spLocks/>
          </p:cNvSpPr>
          <p:nvPr/>
        </p:nvSpPr>
        <p:spPr>
          <a:xfrm>
            <a:off x="1371600" y="5410200"/>
            <a:ext cx="6629400" cy="91016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4400" dirty="0" smtClean="0">
                <a:solidFill>
                  <a:srgbClr val="FF0000"/>
                </a:solidFill>
                <a:effectLst>
                  <a:outerShdw blurRad="50800" dist="38100" dir="2700000" algn="tl" rotWithShape="0">
                    <a:prstClr val="black">
                      <a:alpha val="40000"/>
                    </a:prstClr>
                  </a:outerShdw>
                </a:effectLst>
              </a:rPr>
              <a:t>Season 1</a:t>
            </a:r>
            <a:endParaRPr lang="en-US" sz="4400" dirty="0">
              <a:solidFill>
                <a:srgbClr val="FF0000"/>
              </a:solidFill>
              <a:effectLst>
                <a:outerShdw blurRad="50800" dist="38100" dir="2700000" algn="tl" rotWithShape="0">
                  <a:prstClr val="black">
                    <a:alpha val="40000"/>
                  </a:prstClr>
                </a:outerShdw>
              </a:effectLst>
            </a:endParaRPr>
          </a:p>
        </p:txBody>
      </p:sp>
      <p:pic>
        <p:nvPicPr>
          <p:cNvPr id="10242" name="Picture 2" descr="http://upload.wikimedia.org/wikipedia/en/thumb/5/5c/Spongebob-squarepants.png/180px-Spongebob-squarepa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050" y="2286000"/>
            <a:ext cx="1714500" cy="261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57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2002</a:t>
            </a:r>
            <a:br>
              <a:rPr lang="en-US" dirty="0" smtClean="0"/>
            </a:br>
            <a:r>
              <a:rPr lang="en-US" dirty="0" smtClean="0"/>
              <a:t>(CF MX 6.0)</a:t>
            </a:r>
            <a:endParaRPr lang="en-US" dirty="0"/>
          </a:p>
        </p:txBody>
      </p:sp>
      <p:sp>
        <p:nvSpPr>
          <p:cNvPr id="4" name="Content Placeholder 1"/>
          <p:cNvSpPr txBox="1">
            <a:spLocks/>
          </p:cNvSpPr>
          <p:nvPr/>
        </p:nvSpPr>
        <p:spPr>
          <a:xfrm>
            <a:off x="533400" y="2667000"/>
            <a:ext cx="7696200" cy="121496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4000" dirty="0" smtClean="0">
                <a:solidFill>
                  <a:srgbClr val="002060"/>
                </a:solidFill>
                <a:effectLst>
                  <a:outerShdw blurRad="50800" dist="38100" dir="2700000" algn="tl" rotWithShape="0">
                    <a:prstClr val="black">
                      <a:alpha val="40000"/>
                    </a:prstClr>
                  </a:outerShdw>
                </a:effectLst>
              </a:rPr>
              <a:t>JSR 166 Expert Group Formation</a:t>
            </a:r>
            <a:endParaRPr lang="en-US" sz="4000" dirty="0">
              <a:solidFill>
                <a:srgbClr val="002060"/>
              </a:solidFill>
              <a:effectLst>
                <a:outerShdw blurRad="50800" dist="38100" dir="2700000" algn="tl" rotWithShape="0">
                  <a:prstClr val="black">
                    <a:alpha val="40000"/>
                  </a:prstClr>
                </a:outerShdw>
              </a:effectLst>
            </a:endParaRPr>
          </a:p>
        </p:txBody>
      </p:sp>
      <p:sp>
        <p:nvSpPr>
          <p:cNvPr id="5" name="Content Placeholder 1"/>
          <p:cNvSpPr txBox="1">
            <a:spLocks/>
          </p:cNvSpPr>
          <p:nvPr/>
        </p:nvSpPr>
        <p:spPr>
          <a:xfrm>
            <a:off x="1143000" y="4129273"/>
            <a:ext cx="7086600" cy="144356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4400" dirty="0" smtClean="0">
                <a:solidFill>
                  <a:srgbClr val="FF0000"/>
                </a:solidFill>
                <a:effectLst>
                  <a:outerShdw blurRad="50800" dist="38100" dir="2700000" algn="tl" rotWithShape="0">
                    <a:prstClr val="black">
                      <a:alpha val="40000"/>
                    </a:prstClr>
                  </a:outerShdw>
                </a:effectLst>
              </a:rPr>
              <a:t>Birth of </a:t>
            </a:r>
            <a:r>
              <a:rPr lang="en-US" sz="4400" dirty="0" err="1" smtClean="0">
                <a:solidFill>
                  <a:srgbClr val="FF0000"/>
                </a:solidFill>
                <a:effectLst>
                  <a:outerShdw blurRad="50800" dist="38100" dir="2700000" algn="tl" rotWithShape="0">
                    <a:prstClr val="black">
                      <a:alpha val="40000"/>
                    </a:prstClr>
                  </a:outerShdw>
                </a:effectLst>
              </a:rPr>
              <a:t>java.util.concurrent</a:t>
            </a:r>
            <a:endParaRPr lang="en-US" sz="44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67533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2004</a:t>
            </a:r>
            <a:br>
              <a:rPr lang="en-US" dirty="0" smtClean="0"/>
            </a:br>
            <a:r>
              <a:rPr lang="en-US" dirty="0" smtClean="0"/>
              <a:t>(CF MX 6.1)</a:t>
            </a:r>
            <a:endParaRPr lang="en-US" dirty="0"/>
          </a:p>
        </p:txBody>
      </p:sp>
      <p:sp>
        <p:nvSpPr>
          <p:cNvPr id="4" name="Content Placeholder 1"/>
          <p:cNvSpPr txBox="1">
            <a:spLocks/>
          </p:cNvSpPr>
          <p:nvPr/>
        </p:nvSpPr>
        <p:spPr>
          <a:xfrm>
            <a:off x="533400" y="2667000"/>
            <a:ext cx="6189133" cy="121496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4400" dirty="0" smtClean="0">
                <a:solidFill>
                  <a:srgbClr val="002060"/>
                </a:solidFill>
                <a:effectLst>
                  <a:outerShdw blurRad="50800" dist="38100" dir="2700000" algn="tl" rotWithShape="0">
                    <a:prstClr val="black">
                      <a:alpha val="40000"/>
                    </a:prstClr>
                  </a:outerShdw>
                </a:effectLst>
              </a:rPr>
              <a:t>J2sE 5.0 Released</a:t>
            </a:r>
            <a:endParaRPr lang="en-US" sz="4400" dirty="0">
              <a:solidFill>
                <a:srgbClr val="002060"/>
              </a:solidFill>
              <a:effectLst>
                <a:outerShdw blurRad="50800" dist="38100" dir="2700000" algn="tl" rotWithShape="0">
                  <a:prstClr val="black">
                    <a:alpha val="40000"/>
                  </a:prstClr>
                </a:outerShdw>
              </a:effectLst>
            </a:endParaRPr>
          </a:p>
        </p:txBody>
      </p:sp>
      <p:sp>
        <p:nvSpPr>
          <p:cNvPr id="5" name="Content Placeholder 1"/>
          <p:cNvSpPr txBox="1">
            <a:spLocks/>
          </p:cNvSpPr>
          <p:nvPr/>
        </p:nvSpPr>
        <p:spPr>
          <a:xfrm>
            <a:off x="1143000" y="4129273"/>
            <a:ext cx="7086600" cy="144356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4400" dirty="0" smtClean="0">
                <a:solidFill>
                  <a:srgbClr val="FF0000"/>
                </a:solidFill>
                <a:effectLst>
                  <a:outerShdw blurRad="50800" dist="38100" dir="2700000" algn="tl" rotWithShape="0">
                    <a:prstClr val="black">
                      <a:alpha val="40000"/>
                    </a:prstClr>
                  </a:outerShdw>
                </a:effectLst>
              </a:rPr>
              <a:t>Java Concurrency Framework (JCF) Introduced</a:t>
            </a:r>
            <a:endParaRPr lang="en-US" sz="44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5104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2514600"/>
            <a:ext cx="8534400" cy="1210733"/>
          </a:xfrm>
        </p:spPr>
        <p:txBody>
          <a:bodyPr>
            <a:noAutofit/>
          </a:bodyPr>
          <a:lstStyle/>
          <a:p>
            <a:pPr marL="0" indent="0">
              <a:buNone/>
            </a:pPr>
            <a:r>
              <a:rPr lang="en-US" sz="3600" dirty="0" smtClean="0">
                <a:solidFill>
                  <a:srgbClr val="002060"/>
                </a:solidFill>
                <a:effectLst>
                  <a:outerShdw blurRad="50800" dist="38100" dir="2700000" algn="tl" rotWithShape="0">
                    <a:prstClr val="black">
                      <a:alpha val="40000"/>
                    </a:prstClr>
                  </a:outerShdw>
                </a:effectLst>
              </a:rPr>
              <a:t>“Java Concurrency in Practice” Published</a:t>
            </a:r>
          </a:p>
          <a:p>
            <a:pPr marL="0" indent="0">
              <a:buNone/>
            </a:pPr>
            <a:r>
              <a:rPr lang="en-US" sz="4000" dirty="0">
                <a:solidFill>
                  <a:srgbClr val="002060"/>
                </a:solidFill>
                <a:effectLst>
                  <a:outerShdw blurRad="50800" dist="38100" dir="2700000" algn="tl" rotWithShape="0">
                    <a:prstClr val="black">
                      <a:alpha val="40000"/>
                    </a:prstClr>
                  </a:outerShdw>
                </a:effectLst>
              </a:rPr>
              <a:t> </a:t>
            </a:r>
            <a:r>
              <a:rPr lang="en-US" sz="4000" dirty="0" smtClean="0">
                <a:solidFill>
                  <a:srgbClr val="002060"/>
                </a:solidFill>
                <a:effectLst>
                  <a:outerShdw blurRad="50800" dist="38100" dir="2700000" algn="tl" rotWithShape="0">
                    <a:prstClr val="black">
                      <a:alpha val="40000"/>
                    </a:prstClr>
                  </a:outerShdw>
                </a:effectLst>
              </a:rPr>
              <a:t> --Brian Goetz</a:t>
            </a:r>
            <a:endParaRPr lang="en-US" sz="4000" dirty="0">
              <a:solidFill>
                <a:srgbClr val="002060"/>
              </a:solidFill>
              <a:effectLst>
                <a:outerShdw blurRad="50800" dist="38100" dir="2700000" algn="tl" rotWithShape="0">
                  <a:prstClr val="black">
                    <a:alpha val="40000"/>
                  </a:prstClr>
                </a:outerShdw>
              </a:effectLst>
            </a:endParaRPr>
          </a:p>
        </p:txBody>
      </p:sp>
      <p:sp>
        <p:nvSpPr>
          <p:cNvPr id="3" name="Title 2"/>
          <p:cNvSpPr>
            <a:spLocks noGrp="1"/>
          </p:cNvSpPr>
          <p:nvPr>
            <p:ph type="title"/>
          </p:nvPr>
        </p:nvSpPr>
        <p:spPr/>
        <p:txBody>
          <a:bodyPr>
            <a:normAutofit fontScale="90000"/>
          </a:bodyPr>
          <a:lstStyle/>
          <a:p>
            <a:r>
              <a:rPr lang="en-US" dirty="0" smtClean="0"/>
              <a:t>2006</a:t>
            </a:r>
            <a:br>
              <a:rPr lang="en-US" dirty="0" smtClean="0"/>
            </a:br>
            <a:r>
              <a:rPr lang="en-US" dirty="0" smtClean="0"/>
              <a:t>(CF 7.0.2)</a:t>
            </a:r>
            <a:endParaRPr lang="en-US" dirty="0"/>
          </a:p>
        </p:txBody>
      </p:sp>
      <p:sp>
        <p:nvSpPr>
          <p:cNvPr id="4" name="Content Placeholder 1"/>
          <p:cNvSpPr txBox="1">
            <a:spLocks/>
          </p:cNvSpPr>
          <p:nvPr/>
        </p:nvSpPr>
        <p:spPr>
          <a:xfrm>
            <a:off x="381001" y="4199467"/>
            <a:ext cx="8381999" cy="2429933"/>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None/>
            </a:pPr>
            <a:r>
              <a:rPr lang="en-US" sz="4400" dirty="0" smtClean="0">
                <a:solidFill>
                  <a:srgbClr val="002060"/>
                </a:solidFill>
                <a:effectLst>
                  <a:outerShdw blurRad="50800" dist="38100" dir="2700000" algn="tl" rotWithShape="0">
                    <a:prstClr val="black">
                      <a:alpha val="40000"/>
                    </a:prstClr>
                  </a:outerShdw>
                </a:effectLst>
              </a:rPr>
              <a:t>“</a:t>
            </a:r>
            <a:r>
              <a:rPr lang="en-US" sz="4400" dirty="0">
                <a:solidFill>
                  <a:srgbClr val="002060"/>
                </a:solidFill>
                <a:effectLst>
                  <a:outerShdw blurRad="50800" dist="38100" dir="2700000" algn="tl" rotWithShape="0">
                    <a:prstClr val="black">
                      <a:alpha val="40000"/>
                    </a:prstClr>
                  </a:outerShdw>
                </a:effectLst>
              </a:rPr>
              <a:t>Writing correct programs is hard</a:t>
            </a:r>
            <a:r>
              <a:rPr lang="en-US" sz="4400" dirty="0" smtClean="0">
                <a:solidFill>
                  <a:srgbClr val="002060"/>
                </a:solidFill>
                <a:effectLst>
                  <a:outerShdw blurRad="50800" dist="38100" dir="2700000" algn="tl" rotWithShape="0">
                    <a:prstClr val="black">
                      <a:alpha val="40000"/>
                    </a:prstClr>
                  </a:outerShdw>
                </a:effectLst>
              </a:rPr>
              <a:t>; </a:t>
            </a:r>
            <a:r>
              <a:rPr lang="en-US" sz="4400" dirty="0" smtClean="0">
                <a:solidFill>
                  <a:srgbClr val="FF0000"/>
                </a:solidFill>
                <a:effectLst>
                  <a:outerShdw blurRad="50800" dist="38100" dir="2700000" algn="tl" rotWithShape="0">
                    <a:prstClr val="black">
                      <a:alpha val="40000"/>
                    </a:prstClr>
                  </a:outerShdw>
                </a:effectLst>
              </a:rPr>
              <a:t>writing </a:t>
            </a:r>
            <a:r>
              <a:rPr lang="en-US" sz="4400" b="1" dirty="0" smtClean="0">
                <a:solidFill>
                  <a:srgbClr val="FF0000"/>
                </a:solidFill>
                <a:effectLst>
                  <a:outerShdw blurRad="50800" dist="38100" dir="2700000" algn="tl" rotWithShape="0">
                    <a:prstClr val="black">
                      <a:alpha val="40000"/>
                    </a:prstClr>
                  </a:outerShdw>
                </a:effectLst>
              </a:rPr>
              <a:t>correct</a:t>
            </a:r>
            <a:r>
              <a:rPr lang="en-US" sz="4400" dirty="0" smtClean="0">
                <a:solidFill>
                  <a:srgbClr val="FF0000"/>
                </a:solidFill>
                <a:effectLst>
                  <a:outerShdw blurRad="50800" dist="38100" dir="2700000" algn="tl" rotWithShape="0">
                    <a:prstClr val="black">
                      <a:alpha val="40000"/>
                    </a:prstClr>
                  </a:outerShdw>
                </a:effectLst>
              </a:rPr>
              <a:t> concurrent programs is harder.”</a:t>
            </a:r>
            <a:endParaRPr lang="en-US" sz="44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91463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iterate type="lt">
                                    <p:tmPct val="0"/>
                                  </p:iterate>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5" name="Picture 3" descr="C:\dev\projects\wwwroot\mxunit-cfmeetups\CFObjective_2012_Concurrency\preso\ninj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675" y="3581400"/>
            <a:ext cx="2498725" cy="336096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dev\projects\wwwroot\mxunit-cfmeetups\CFObjective_2012_Concurrency\preso\darth_face.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9574" y="-2"/>
            <a:ext cx="5724525" cy="429339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04800" y="5029200"/>
            <a:ext cx="2286000" cy="1323439"/>
          </a:xfrm>
          <a:prstGeom prst="rect">
            <a:avLst/>
          </a:prstGeom>
          <a:noFill/>
        </p:spPr>
        <p:txBody>
          <a:bodyPr wrap="square" rtlCol="0">
            <a:spAutoFit/>
          </a:bodyPr>
          <a:lstStyle/>
          <a:p>
            <a:r>
              <a:rPr lang="en-US" sz="4000" dirty="0" err="1">
                <a:effectLst>
                  <a:outerShdw blurRad="50800" dist="38100" dir="2700000" algn="tl" rotWithShape="0">
                    <a:srgbClr val="C00000">
                      <a:alpha val="40000"/>
                    </a:srgbClr>
                  </a:outerShdw>
                </a:effectLst>
              </a:rPr>
              <a:t>Sith</a:t>
            </a:r>
            <a:r>
              <a:rPr lang="en-US" sz="4000" dirty="0">
                <a:effectLst>
                  <a:outerShdw blurRad="50800" dist="38100" dir="2700000" algn="tl" rotWithShape="0">
                    <a:srgbClr val="C00000">
                      <a:alpha val="40000"/>
                    </a:srgbClr>
                  </a:outerShdw>
                </a:effectLst>
              </a:rPr>
              <a:t> Ninja?</a:t>
            </a:r>
            <a:endParaRPr lang="en-US" sz="4000" dirty="0">
              <a:effectLst>
                <a:outerShdw blurRad="50800" dist="38100" dir="2700000" algn="tl" rotWithShape="0">
                  <a:srgbClr val="C00000">
                    <a:alpha val="40000"/>
                  </a:srgbClr>
                </a:outerShdw>
              </a:effectLst>
            </a:endParaRPr>
          </a:p>
        </p:txBody>
      </p:sp>
    </p:spTree>
    <p:extLst>
      <p:ext uri="{BB962C8B-B14F-4D97-AF65-F5344CB8AC3E}">
        <p14:creationId xmlns:p14="http://schemas.microsoft.com/office/powerpoint/2010/main" val="24736604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3401" y="2675467"/>
            <a:ext cx="8153400" cy="3450696"/>
          </a:xfrm>
        </p:spPr>
        <p:txBody>
          <a:bodyPr/>
          <a:lstStyle/>
          <a:p>
            <a:r>
              <a:rPr lang="en-US" dirty="0" smtClean="0"/>
              <a:t>13 years after CF 1.0</a:t>
            </a:r>
          </a:p>
          <a:p>
            <a:r>
              <a:rPr lang="en-US" dirty="0" smtClean="0"/>
              <a:t>12 years after JDK 1.0</a:t>
            </a:r>
          </a:p>
          <a:p>
            <a:r>
              <a:rPr lang="en-US" dirty="0" smtClean="0"/>
              <a:t>10 years after the birth of modern concurrency on the JVM</a:t>
            </a:r>
          </a:p>
          <a:p>
            <a:r>
              <a:rPr lang="en-US" dirty="0" smtClean="0"/>
              <a:t>4 years after JCF introduced</a:t>
            </a:r>
          </a:p>
          <a:p>
            <a:r>
              <a:rPr lang="en-US" dirty="0" smtClean="0"/>
              <a:t>2 years after </a:t>
            </a:r>
            <a:r>
              <a:rPr lang="en-US" dirty="0" err="1" smtClean="0"/>
              <a:t>JCiP</a:t>
            </a:r>
            <a:r>
              <a:rPr lang="en-US" dirty="0" smtClean="0"/>
              <a:t> demonstrates the difficulties of concurrency</a:t>
            </a:r>
          </a:p>
          <a:p>
            <a:r>
              <a:rPr lang="en-US" dirty="0" smtClean="0"/>
              <a:t>……</a:t>
            </a:r>
            <a:endParaRPr lang="en-US" dirty="0"/>
          </a:p>
        </p:txBody>
      </p:sp>
      <p:sp>
        <p:nvSpPr>
          <p:cNvPr id="3" name="Title 2"/>
          <p:cNvSpPr>
            <a:spLocks noGrp="1"/>
          </p:cNvSpPr>
          <p:nvPr>
            <p:ph type="title"/>
          </p:nvPr>
        </p:nvSpPr>
        <p:spPr/>
        <p:txBody>
          <a:bodyPr/>
          <a:lstStyle/>
          <a:p>
            <a:r>
              <a:rPr lang="en-US" dirty="0" smtClean="0"/>
              <a:t>What’s the meaning of this?</a:t>
            </a:r>
            <a:endParaRPr lang="en-US" dirty="0"/>
          </a:p>
        </p:txBody>
      </p:sp>
    </p:spTree>
    <p:extLst>
      <p:ext uri="{BB962C8B-B14F-4D97-AF65-F5344CB8AC3E}">
        <p14:creationId xmlns:p14="http://schemas.microsoft.com/office/powerpoint/2010/main" val="3815170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250"/>
                                        <p:tgtEl>
                                          <p:spTgt spid="2">
                                            <p:txEl>
                                              <p:pRg st="0" end="0"/>
                                            </p:txEl>
                                          </p:spTgt>
                                        </p:tgtEl>
                                      </p:cBhvr>
                                    </p:animEffect>
                                    <p:anim calcmode="lin" valueType="num">
                                      <p:cBhvr>
                                        <p:cTn id="8" dur="25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25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250"/>
                                        <p:tgtEl>
                                          <p:spTgt spid="2">
                                            <p:txEl>
                                              <p:pRg st="1" end="1"/>
                                            </p:txEl>
                                          </p:spTgt>
                                        </p:tgtEl>
                                      </p:cBhvr>
                                    </p:animEffect>
                                    <p:anim calcmode="lin" valueType="num">
                                      <p:cBhvr>
                                        <p:cTn id="15" dur="25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25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Effect transition="in" filter="fade">
                                      <p:cBhvr>
                                        <p:cTn id="21" dur="250"/>
                                        <p:tgtEl>
                                          <p:spTgt spid="2">
                                            <p:txEl>
                                              <p:pRg st="2" end="2"/>
                                            </p:txEl>
                                          </p:spTgt>
                                        </p:tgtEl>
                                      </p:cBhvr>
                                    </p:animEffect>
                                    <p:anim calcmode="lin" valueType="num">
                                      <p:cBhvr>
                                        <p:cTn id="22" dur="25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23" dur="25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250"/>
                                        <p:tgtEl>
                                          <p:spTgt spid="2">
                                            <p:txEl>
                                              <p:pRg st="3" end="3"/>
                                            </p:txEl>
                                          </p:spTgt>
                                        </p:tgtEl>
                                      </p:cBhvr>
                                    </p:animEffect>
                                    <p:anim calcmode="lin" valueType="num">
                                      <p:cBhvr>
                                        <p:cTn id="29" dur="25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30" dur="25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
                                            <p:txEl>
                                              <p:pRg st="4" end="4"/>
                                            </p:txEl>
                                          </p:spTgt>
                                        </p:tgtEl>
                                        <p:attrNameLst>
                                          <p:attrName>style.visibility</p:attrName>
                                        </p:attrNameLst>
                                      </p:cBhvr>
                                      <p:to>
                                        <p:strVal val="visible"/>
                                      </p:to>
                                    </p:set>
                                    <p:animEffect transition="in" filter="fade">
                                      <p:cBhvr>
                                        <p:cTn id="35" dur="250"/>
                                        <p:tgtEl>
                                          <p:spTgt spid="2">
                                            <p:txEl>
                                              <p:pRg st="4" end="4"/>
                                            </p:txEl>
                                          </p:spTgt>
                                        </p:tgtEl>
                                      </p:cBhvr>
                                    </p:animEffect>
                                    <p:anim calcmode="lin" valueType="num">
                                      <p:cBhvr>
                                        <p:cTn id="36" dur="250" fill="hold"/>
                                        <p:tgtEl>
                                          <p:spTgt spid="2">
                                            <p:txEl>
                                              <p:pRg st="4" end="4"/>
                                            </p:txEl>
                                          </p:spTgt>
                                        </p:tgtEl>
                                        <p:attrNameLst>
                                          <p:attrName>ppt_x</p:attrName>
                                        </p:attrNameLst>
                                      </p:cBhvr>
                                      <p:tavLst>
                                        <p:tav tm="0">
                                          <p:val>
                                            <p:strVal val="#ppt_x"/>
                                          </p:val>
                                        </p:tav>
                                        <p:tav tm="100000">
                                          <p:val>
                                            <p:strVal val="#ppt_x"/>
                                          </p:val>
                                        </p:tav>
                                      </p:tavLst>
                                    </p:anim>
                                    <p:anim calcmode="lin" valueType="num">
                                      <p:cBhvr>
                                        <p:cTn id="37" dur="250" fill="hold"/>
                                        <p:tgtEl>
                                          <p:spTgt spid="2">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
                                            <p:txEl>
                                              <p:pRg st="5" end="5"/>
                                            </p:txEl>
                                          </p:spTgt>
                                        </p:tgtEl>
                                        <p:attrNameLst>
                                          <p:attrName>style.visibility</p:attrName>
                                        </p:attrNameLst>
                                      </p:cBhvr>
                                      <p:to>
                                        <p:strVal val="visible"/>
                                      </p:to>
                                    </p:set>
                                    <p:animEffect transition="in" filter="fade">
                                      <p:cBhvr>
                                        <p:cTn id="42" dur="250"/>
                                        <p:tgtEl>
                                          <p:spTgt spid="2">
                                            <p:txEl>
                                              <p:pRg st="5" end="5"/>
                                            </p:txEl>
                                          </p:spTgt>
                                        </p:tgtEl>
                                      </p:cBhvr>
                                    </p:animEffect>
                                    <p:anim calcmode="lin" valueType="num">
                                      <p:cBhvr>
                                        <p:cTn id="43" dur="250" fill="hold"/>
                                        <p:tgtEl>
                                          <p:spTgt spid="2">
                                            <p:txEl>
                                              <p:pRg st="5" end="5"/>
                                            </p:txEl>
                                          </p:spTgt>
                                        </p:tgtEl>
                                        <p:attrNameLst>
                                          <p:attrName>ppt_x</p:attrName>
                                        </p:attrNameLst>
                                      </p:cBhvr>
                                      <p:tavLst>
                                        <p:tav tm="0">
                                          <p:val>
                                            <p:strVal val="#ppt_x"/>
                                          </p:val>
                                        </p:tav>
                                        <p:tav tm="100000">
                                          <p:val>
                                            <p:strVal val="#ppt_x"/>
                                          </p:val>
                                        </p:tav>
                                      </p:tavLst>
                                    </p:anim>
                                    <p:anim calcmode="lin" valueType="num">
                                      <p:cBhvr>
                                        <p:cTn id="44" dur="250" fill="hold"/>
                                        <p:tgtEl>
                                          <p:spTgt spid="2">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2008</a:t>
            </a:r>
            <a:endParaRPr lang="en-US" dirty="0"/>
          </a:p>
        </p:txBody>
      </p:sp>
      <p:sp>
        <p:nvSpPr>
          <p:cNvPr id="6" name="Content Placeholder 1"/>
          <p:cNvSpPr>
            <a:spLocks noGrp="1"/>
          </p:cNvSpPr>
          <p:nvPr>
            <p:ph idx="1"/>
          </p:nvPr>
        </p:nvSpPr>
        <p:spPr>
          <a:xfrm>
            <a:off x="304800" y="2599267"/>
            <a:ext cx="8534400" cy="1210733"/>
          </a:xfrm>
        </p:spPr>
        <p:txBody>
          <a:bodyPr>
            <a:noAutofit/>
          </a:bodyPr>
          <a:lstStyle/>
          <a:p>
            <a:pPr marL="0" indent="0">
              <a:buNone/>
            </a:pPr>
            <a:r>
              <a:rPr lang="en-US" sz="4000" dirty="0" smtClean="0">
                <a:solidFill>
                  <a:srgbClr val="002060"/>
                </a:solidFill>
                <a:effectLst>
                  <a:outerShdw blurRad="50800" dist="38100" dir="2700000" algn="tl" rotWithShape="0">
                    <a:prstClr val="black">
                      <a:alpha val="40000"/>
                    </a:prstClr>
                  </a:outerShdw>
                </a:effectLst>
              </a:rPr>
              <a:t>ColdFusion 8 Released</a:t>
            </a:r>
            <a:endParaRPr lang="en-US" sz="4000" dirty="0">
              <a:solidFill>
                <a:srgbClr val="002060"/>
              </a:solidFill>
              <a:effectLst>
                <a:outerShdw blurRad="50800" dist="38100" dir="2700000" algn="tl" rotWithShape="0">
                  <a:prstClr val="black">
                    <a:alpha val="40000"/>
                  </a:prstClr>
                </a:outerShdw>
              </a:effectLst>
            </a:endParaRPr>
          </a:p>
        </p:txBody>
      </p:sp>
      <p:sp>
        <p:nvSpPr>
          <p:cNvPr id="7" name="Content Placeholder 1"/>
          <p:cNvSpPr txBox="1">
            <a:spLocks/>
          </p:cNvSpPr>
          <p:nvPr/>
        </p:nvSpPr>
        <p:spPr>
          <a:xfrm>
            <a:off x="1430867" y="3818467"/>
            <a:ext cx="6189133" cy="2429933"/>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4400" dirty="0" err="1" smtClean="0">
                <a:solidFill>
                  <a:srgbClr val="FF0000"/>
                </a:solidFill>
                <a:effectLst>
                  <a:outerShdw blurRad="50800" dist="38100" dir="2700000" algn="tl" rotWithShape="0">
                    <a:prstClr val="black">
                      <a:alpha val="40000"/>
                    </a:prstClr>
                  </a:outerShdw>
                </a:effectLst>
              </a:rPr>
              <a:t>CFThread</a:t>
            </a:r>
            <a:r>
              <a:rPr lang="en-US" sz="4400" dirty="0" smtClean="0">
                <a:solidFill>
                  <a:srgbClr val="FF0000"/>
                </a:solidFill>
                <a:effectLst>
                  <a:outerShdw blurRad="50800" dist="38100" dir="2700000" algn="tl" rotWithShape="0">
                    <a:prstClr val="black">
                      <a:alpha val="40000"/>
                    </a:prstClr>
                  </a:outerShdw>
                </a:effectLst>
              </a:rPr>
              <a:t> Introduced</a:t>
            </a:r>
            <a:endParaRPr lang="en-US" sz="44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35334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smtClean="0"/>
              <a:t>MXUnit</a:t>
            </a:r>
            <a:endParaRPr lang="en-US" dirty="0" smtClean="0"/>
          </a:p>
          <a:p>
            <a:r>
              <a:rPr lang="en-US" dirty="0" err="1" smtClean="0"/>
              <a:t>CFMongoDB</a:t>
            </a:r>
            <a:endParaRPr lang="en-US" dirty="0" smtClean="0"/>
          </a:p>
          <a:p>
            <a:r>
              <a:rPr lang="en-US" dirty="0" err="1" smtClean="0"/>
              <a:t>CFMetrics</a:t>
            </a:r>
            <a:r>
              <a:rPr lang="en-US" dirty="0" smtClean="0"/>
              <a:t> – Uses the Java Concurrency Framework</a:t>
            </a:r>
          </a:p>
          <a:p>
            <a:r>
              <a:rPr lang="en-US" dirty="0" err="1" smtClean="0"/>
              <a:t>CFConcurrent</a:t>
            </a:r>
            <a:r>
              <a:rPr lang="en-US" dirty="0" smtClean="0"/>
              <a:t> – Helps YOU use the Java Concurrency Framework</a:t>
            </a:r>
            <a:endParaRPr lang="en-US" dirty="0"/>
          </a:p>
        </p:txBody>
      </p:sp>
      <p:sp>
        <p:nvSpPr>
          <p:cNvPr id="3" name="Title 2"/>
          <p:cNvSpPr>
            <a:spLocks noGrp="1"/>
          </p:cNvSpPr>
          <p:nvPr>
            <p:ph type="title"/>
          </p:nvPr>
        </p:nvSpPr>
        <p:spPr/>
        <p:txBody>
          <a:bodyPr/>
          <a:lstStyle/>
          <a:p>
            <a:r>
              <a:rPr lang="en-US" dirty="0" smtClean="0"/>
              <a:t>I work on…</a:t>
            </a:r>
            <a:endParaRPr lang="en-US" dirty="0"/>
          </a:p>
        </p:txBody>
      </p:sp>
    </p:spTree>
    <p:extLst>
      <p:ext uri="{BB962C8B-B14F-4D97-AF65-F5344CB8AC3E}">
        <p14:creationId xmlns:p14="http://schemas.microsoft.com/office/powerpoint/2010/main" val="29628883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2012</a:t>
            </a:r>
            <a:endParaRPr lang="en-US" dirty="0"/>
          </a:p>
        </p:txBody>
      </p:sp>
      <p:sp>
        <p:nvSpPr>
          <p:cNvPr id="6" name="Content Placeholder 1"/>
          <p:cNvSpPr>
            <a:spLocks noGrp="1"/>
          </p:cNvSpPr>
          <p:nvPr>
            <p:ph idx="1"/>
          </p:nvPr>
        </p:nvSpPr>
        <p:spPr>
          <a:xfrm>
            <a:off x="304800" y="2599267"/>
            <a:ext cx="8534400" cy="1210733"/>
          </a:xfrm>
        </p:spPr>
        <p:txBody>
          <a:bodyPr>
            <a:noAutofit/>
          </a:bodyPr>
          <a:lstStyle/>
          <a:p>
            <a:pPr marL="0" indent="0">
              <a:buNone/>
            </a:pPr>
            <a:r>
              <a:rPr lang="en-US" sz="5400" dirty="0" smtClean="0">
                <a:solidFill>
                  <a:srgbClr val="002060"/>
                </a:solidFill>
                <a:effectLst>
                  <a:outerShdw blurRad="50800" dist="38100" dir="2700000" algn="tl" rotWithShape="0">
                    <a:prstClr val="black">
                      <a:alpha val="40000"/>
                    </a:prstClr>
                  </a:outerShdw>
                </a:effectLst>
              </a:rPr>
              <a:t>14 </a:t>
            </a:r>
            <a:r>
              <a:rPr lang="en-US" sz="4000" dirty="0" smtClean="0">
                <a:solidFill>
                  <a:srgbClr val="002060"/>
                </a:solidFill>
                <a:effectLst>
                  <a:outerShdw blurRad="50800" dist="38100" dir="2700000" algn="tl" rotWithShape="0">
                    <a:prstClr val="black">
                      <a:alpha val="40000"/>
                    </a:prstClr>
                  </a:outerShdw>
                </a:effectLst>
              </a:rPr>
              <a:t>Years Ago!</a:t>
            </a:r>
            <a:endParaRPr lang="en-US" sz="4000" dirty="0">
              <a:solidFill>
                <a:srgbClr val="002060"/>
              </a:solidFill>
              <a:effectLst>
                <a:outerShdw blurRad="50800" dist="38100" dir="2700000" algn="tl" rotWithShape="0">
                  <a:prstClr val="black">
                    <a:alpha val="40000"/>
                  </a:prstClr>
                </a:outerShdw>
              </a:effectLst>
            </a:endParaRPr>
          </a:p>
        </p:txBody>
      </p:sp>
      <p:sp>
        <p:nvSpPr>
          <p:cNvPr id="7" name="Content Placeholder 1"/>
          <p:cNvSpPr txBox="1">
            <a:spLocks/>
          </p:cNvSpPr>
          <p:nvPr/>
        </p:nvSpPr>
        <p:spPr>
          <a:xfrm>
            <a:off x="1430867" y="3818467"/>
            <a:ext cx="6951133" cy="2429933"/>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4400" dirty="0" smtClean="0">
                <a:solidFill>
                  <a:srgbClr val="FF0000"/>
                </a:solidFill>
                <a:effectLst>
                  <a:outerShdw blurRad="50800" dist="38100" dir="2700000" algn="tl" rotWithShape="0">
                    <a:prstClr val="black">
                      <a:alpha val="40000"/>
                    </a:prstClr>
                  </a:outerShdw>
                </a:effectLst>
              </a:rPr>
              <a:t>Java programmers knew Threads were too low-level</a:t>
            </a:r>
            <a:endParaRPr lang="en-US" sz="44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75003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Content Placeholder 1"/>
          <p:cNvSpPr txBox="1">
            <a:spLocks/>
          </p:cNvSpPr>
          <p:nvPr/>
        </p:nvSpPr>
        <p:spPr>
          <a:xfrm>
            <a:off x="457200" y="4351867"/>
            <a:ext cx="8686799" cy="1896533"/>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4400" dirty="0" smtClean="0">
                <a:solidFill>
                  <a:srgbClr val="FF0000"/>
                </a:solidFill>
                <a:effectLst>
                  <a:outerShdw blurRad="50800" dist="38100" dir="2700000" algn="tl" rotWithShape="0">
                    <a:prstClr val="black">
                      <a:alpha val="40000"/>
                    </a:prstClr>
                  </a:outerShdw>
                </a:effectLst>
              </a:rPr>
              <a:t>June 21, 2011</a:t>
            </a:r>
          </a:p>
          <a:p>
            <a:pPr marL="0" indent="0" algn="ctr">
              <a:buFont typeface="Symbol" pitchFamily="18" charset="2"/>
              <a:buNone/>
            </a:pPr>
            <a:r>
              <a:rPr lang="en-US" sz="2800" dirty="0" smtClean="0">
                <a:solidFill>
                  <a:srgbClr val="FF0000"/>
                </a:solidFill>
                <a:effectLst>
                  <a:outerShdw blurRad="50800" dist="38100" dir="2700000" algn="tl" rotWithShape="0">
                    <a:prstClr val="black">
                      <a:alpha val="40000"/>
                    </a:prstClr>
                  </a:outerShdw>
                </a:effectLst>
              </a:rPr>
              <a:t>Mark Mandel commits </a:t>
            </a:r>
            <a:r>
              <a:rPr lang="en-US" sz="2800" dirty="0" err="1" smtClean="0">
                <a:solidFill>
                  <a:srgbClr val="FF0000"/>
                </a:solidFill>
                <a:effectLst>
                  <a:outerShdw blurRad="50800" dist="38100" dir="2700000" algn="tl" rotWithShape="0">
                    <a:prstClr val="black">
                      <a:alpha val="40000"/>
                    </a:prstClr>
                  </a:outerShdw>
                </a:effectLst>
              </a:rPr>
              <a:t>JavaLoader</a:t>
            </a:r>
            <a:r>
              <a:rPr lang="en-US" sz="2800" dirty="0" smtClean="0">
                <a:solidFill>
                  <a:srgbClr val="FF0000"/>
                </a:solidFill>
                <a:effectLst>
                  <a:outerShdw blurRad="50800" dist="38100" dir="2700000" algn="tl" rotWithShape="0">
                    <a:prstClr val="black">
                      <a:alpha val="40000"/>
                    </a:prstClr>
                  </a:outerShdw>
                </a:effectLst>
              </a:rPr>
              <a:t> patch</a:t>
            </a:r>
          </a:p>
          <a:p>
            <a:pPr marL="0" indent="0" algn="ctr">
              <a:buFont typeface="Symbol" pitchFamily="18" charset="2"/>
              <a:buNone/>
            </a:pPr>
            <a:r>
              <a:rPr lang="en-US" sz="2800" dirty="0" smtClean="0">
                <a:solidFill>
                  <a:srgbClr val="FF0000"/>
                </a:solidFill>
                <a:effectLst>
                  <a:outerShdw blurRad="50800" dist="38100" dir="2700000" algn="tl" rotWithShape="0">
                    <a:prstClr val="black">
                      <a:alpha val="40000"/>
                    </a:prstClr>
                  </a:outerShdw>
                </a:effectLst>
              </a:rPr>
              <a:t>Enabling use of JCF in ColdFusion</a:t>
            </a:r>
            <a:endParaRPr lang="en-US" sz="2800" dirty="0">
              <a:solidFill>
                <a:srgbClr val="FF0000"/>
              </a:solidFill>
              <a:effectLst>
                <a:outerShdw blurRad="50800" dist="38100" dir="2700000" algn="tl" rotWithShape="0">
                  <a:prstClr val="black">
                    <a:alpha val="40000"/>
                  </a:prstClr>
                </a:outerShdw>
              </a:effectLst>
            </a:endParaRPr>
          </a:p>
        </p:txBody>
      </p:sp>
      <p:sp>
        <p:nvSpPr>
          <p:cNvPr id="2" name="Rectangle 1"/>
          <p:cNvSpPr/>
          <p:nvPr/>
        </p:nvSpPr>
        <p:spPr>
          <a:xfrm>
            <a:off x="2285999" y="6488668"/>
            <a:ext cx="6858000" cy="369332"/>
          </a:xfrm>
          <a:prstGeom prst="rect">
            <a:avLst/>
          </a:prstGeom>
        </p:spPr>
        <p:txBody>
          <a:bodyPr wrap="square">
            <a:spAutoFit/>
          </a:bodyPr>
          <a:lstStyle/>
          <a:p>
            <a:r>
              <a:rPr lang="en-US" dirty="0">
                <a:hlinkClick r:id="rId3"/>
              </a:rPr>
              <a:t>http://www.flickr.com/photos/jeffcoughlin/452274536/</a:t>
            </a:r>
            <a:endParaRPr lang="en-US" dirty="0"/>
          </a:p>
        </p:txBody>
      </p:sp>
      <p:pic>
        <p:nvPicPr>
          <p:cNvPr id="4098" name="Picture 2" descr="C:\dev\projects\wwwroot\mxunit-cfmeetups\CFObjective_2012_Concurrency\preso\darth_face_mande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2600" y="0"/>
            <a:ext cx="54864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865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Real-World Concurrency</a:t>
            </a:r>
            <a:endParaRPr lang="en-US" dirty="0"/>
          </a:p>
        </p:txBody>
      </p:sp>
      <p:sp>
        <p:nvSpPr>
          <p:cNvPr id="4" name="Content Placeholder 1"/>
          <p:cNvSpPr txBox="1">
            <a:spLocks/>
          </p:cNvSpPr>
          <p:nvPr/>
        </p:nvSpPr>
        <p:spPr>
          <a:xfrm>
            <a:off x="304800" y="2599267"/>
            <a:ext cx="8534400" cy="1210733"/>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5400" dirty="0" smtClean="0">
                <a:solidFill>
                  <a:srgbClr val="002060"/>
                </a:solidFill>
                <a:effectLst>
                  <a:outerShdw blurRad="50800" dist="38100" dir="2700000" algn="tl" rotWithShape="0">
                    <a:prstClr val="black">
                      <a:alpha val="40000"/>
                    </a:prstClr>
                  </a:outerShdw>
                </a:effectLst>
              </a:rPr>
              <a:t>Let’s Pick Apples</a:t>
            </a:r>
            <a:endParaRPr lang="en-US" sz="4000" dirty="0">
              <a:solidFill>
                <a:srgbClr val="00206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70787258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Marc\Downloads\apple_basket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00400" y="45394"/>
            <a:ext cx="6705600" cy="369332"/>
          </a:xfrm>
          <a:prstGeom prst="rect">
            <a:avLst/>
          </a:prstGeom>
        </p:spPr>
        <p:txBody>
          <a:bodyPr wrap="square">
            <a:spAutoFit/>
          </a:bodyPr>
          <a:lstStyle/>
          <a:p>
            <a:r>
              <a:rPr lang="en-US" dirty="0">
                <a:solidFill>
                  <a:schemeClr val="bg1"/>
                </a:solidFill>
              </a:rPr>
              <a:t>http://www.flickr.com/photos/29402381@N08/2819517029/</a:t>
            </a:r>
          </a:p>
        </p:txBody>
      </p:sp>
    </p:spTree>
    <p:extLst>
      <p:ext uri="{BB962C8B-B14F-4D97-AF65-F5344CB8AC3E}">
        <p14:creationId xmlns:p14="http://schemas.microsoft.com/office/powerpoint/2010/main" val="11276784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dev\projects\wwwroot\mxunit-cfmeetups\CFObjective_2012_Concurrency\preso\buckets_of_apple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6" y="24882"/>
            <a:ext cx="9133114" cy="685038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04800" y="107599"/>
            <a:ext cx="6248400" cy="369332"/>
          </a:xfrm>
          <a:prstGeom prst="rect">
            <a:avLst/>
          </a:prstGeom>
        </p:spPr>
        <p:txBody>
          <a:bodyPr wrap="square">
            <a:spAutoFit/>
          </a:bodyPr>
          <a:lstStyle/>
          <a:p>
            <a:r>
              <a:rPr lang="en-US" b="1" dirty="0">
                <a:solidFill>
                  <a:schemeClr val="bg1"/>
                </a:solidFill>
              </a:rPr>
              <a:t>http://www.packetinsider.com/blog/nature/?cat=196</a:t>
            </a:r>
          </a:p>
        </p:txBody>
      </p:sp>
    </p:spTree>
    <p:extLst>
      <p:ext uri="{BB962C8B-B14F-4D97-AF65-F5344CB8AC3E}">
        <p14:creationId xmlns:p14="http://schemas.microsoft.com/office/powerpoint/2010/main" val="2233931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Concurrency Tradeoffs</a:t>
            </a:r>
            <a:endParaRPr lang="en-US" dirty="0"/>
          </a:p>
        </p:txBody>
      </p:sp>
      <p:sp>
        <p:nvSpPr>
          <p:cNvPr id="6" name="Content Placeholder 1"/>
          <p:cNvSpPr txBox="1">
            <a:spLocks/>
          </p:cNvSpPr>
          <p:nvPr/>
        </p:nvSpPr>
        <p:spPr>
          <a:xfrm>
            <a:off x="381000" y="2667000"/>
            <a:ext cx="4724400" cy="721783"/>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4400" dirty="0" smtClean="0">
                <a:solidFill>
                  <a:srgbClr val="FF0000"/>
                </a:solidFill>
                <a:effectLst>
                  <a:outerShdw blurRad="50800" dist="38100" dir="2700000" algn="tl" rotWithShape="0">
                    <a:prstClr val="black">
                      <a:alpha val="40000"/>
                    </a:prstClr>
                  </a:outerShdw>
                </a:effectLst>
              </a:rPr>
              <a:t>Higher cost?</a:t>
            </a:r>
            <a:endParaRPr lang="en-US" sz="4400" dirty="0">
              <a:solidFill>
                <a:srgbClr val="FF0000"/>
              </a:solidFill>
              <a:effectLst>
                <a:outerShdw blurRad="50800" dist="38100" dir="2700000" algn="tl" rotWithShape="0">
                  <a:prstClr val="black">
                    <a:alpha val="40000"/>
                  </a:prstClr>
                </a:outerShdw>
              </a:effectLst>
            </a:endParaRPr>
          </a:p>
        </p:txBody>
      </p:sp>
      <p:sp>
        <p:nvSpPr>
          <p:cNvPr id="7" name="Content Placeholder 1"/>
          <p:cNvSpPr txBox="1">
            <a:spLocks/>
          </p:cNvSpPr>
          <p:nvPr/>
        </p:nvSpPr>
        <p:spPr>
          <a:xfrm>
            <a:off x="1219200" y="3810000"/>
            <a:ext cx="5715000" cy="721783"/>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4400" dirty="0" smtClean="0">
                <a:solidFill>
                  <a:srgbClr val="FF0000"/>
                </a:solidFill>
                <a:effectLst>
                  <a:outerShdw blurRad="50800" dist="38100" dir="2700000" algn="tl" rotWithShape="0">
                    <a:prstClr val="black">
                      <a:alpha val="40000"/>
                    </a:prstClr>
                  </a:outerShdw>
                </a:effectLst>
              </a:rPr>
              <a:t>Greater complexity?</a:t>
            </a:r>
            <a:endParaRPr lang="en-US" sz="44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66691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ColdFusion Concurrency</a:t>
            </a:r>
            <a:endParaRPr lang="en-US" dirty="0"/>
          </a:p>
        </p:txBody>
      </p:sp>
      <p:sp>
        <p:nvSpPr>
          <p:cNvPr id="4" name="Content Placeholder 1"/>
          <p:cNvSpPr txBox="1">
            <a:spLocks/>
          </p:cNvSpPr>
          <p:nvPr/>
        </p:nvSpPr>
        <p:spPr>
          <a:xfrm>
            <a:off x="304800" y="2599267"/>
            <a:ext cx="8534400" cy="1210733"/>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4400" dirty="0" err="1" smtClean="0">
                <a:solidFill>
                  <a:srgbClr val="002060"/>
                </a:solidFill>
                <a:effectLst>
                  <a:outerShdw blurRad="50800" dist="38100" dir="2700000" algn="tl" rotWithShape="0">
                    <a:prstClr val="black">
                      <a:alpha val="40000"/>
                    </a:prstClr>
                  </a:outerShdw>
                </a:effectLst>
              </a:rPr>
              <a:t>CFThread</a:t>
            </a:r>
            <a:r>
              <a:rPr lang="en-US" sz="4400" dirty="0" smtClean="0">
                <a:solidFill>
                  <a:srgbClr val="002060"/>
                </a:solidFill>
                <a:effectLst>
                  <a:outerShdw blurRad="50800" dist="38100" dir="2700000" algn="tl" rotWithShape="0">
                    <a:prstClr val="black">
                      <a:alpha val="40000"/>
                    </a:prstClr>
                  </a:outerShdw>
                </a:effectLst>
              </a:rPr>
              <a:t> is…</a:t>
            </a:r>
            <a:endParaRPr lang="en-US" sz="4400" dirty="0">
              <a:solidFill>
                <a:srgbClr val="002060"/>
              </a:solidFill>
              <a:effectLst>
                <a:outerShdw blurRad="50800" dist="38100" dir="2700000" algn="tl" rotWithShape="0">
                  <a:prstClr val="black">
                    <a:alpha val="40000"/>
                  </a:prstClr>
                </a:outerShdw>
              </a:effectLst>
            </a:endParaRPr>
          </a:p>
        </p:txBody>
      </p:sp>
      <p:sp>
        <p:nvSpPr>
          <p:cNvPr id="5" name="Content Placeholder 1"/>
          <p:cNvSpPr txBox="1">
            <a:spLocks/>
          </p:cNvSpPr>
          <p:nvPr/>
        </p:nvSpPr>
        <p:spPr>
          <a:xfrm>
            <a:off x="2133600" y="4155017"/>
            <a:ext cx="4724400" cy="721783"/>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6000" dirty="0" smtClean="0">
                <a:solidFill>
                  <a:srgbClr val="FF0000"/>
                </a:solidFill>
                <a:effectLst>
                  <a:outerShdw blurRad="50800" dist="38100" dir="2700000" algn="tl" rotWithShape="0">
                    <a:prstClr val="black">
                      <a:alpha val="40000"/>
                    </a:prstClr>
                  </a:outerShdw>
                </a:effectLst>
              </a:rPr>
              <a:t>EASY!</a:t>
            </a:r>
            <a:endParaRPr lang="en-US" sz="6000" dirty="0">
              <a:solidFill>
                <a:srgbClr val="FF000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7406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Hard to monitor</a:t>
            </a:r>
          </a:p>
          <a:p>
            <a:r>
              <a:rPr lang="en-US" dirty="0" smtClean="0"/>
              <a:t>Hard to </a:t>
            </a:r>
            <a:r>
              <a:rPr lang="en-US" dirty="0" smtClean="0"/>
              <a:t>unit test</a:t>
            </a:r>
            <a:endParaRPr lang="en-US" dirty="0" smtClean="0"/>
          </a:p>
          <a:p>
            <a:r>
              <a:rPr lang="en-US" dirty="0" smtClean="0"/>
              <a:t>Hard to debug</a:t>
            </a:r>
          </a:p>
          <a:p>
            <a:r>
              <a:rPr lang="en-US" dirty="0" smtClean="0"/>
              <a:t>Virtually Impossible </a:t>
            </a:r>
            <a:r>
              <a:rPr lang="en-US" dirty="0" smtClean="0"/>
              <a:t>to sanely post-process</a:t>
            </a:r>
          </a:p>
          <a:p>
            <a:r>
              <a:rPr lang="en-US" dirty="0" smtClean="0"/>
              <a:t>Keyword: “sane”</a:t>
            </a:r>
            <a:endParaRPr lang="en-US" dirty="0"/>
          </a:p>
        </p:txBody>
      </p:sp>
      <p:sp>
        <p:nvSpPr>
          <p:cNvPr id="3" name="Title 2"/>
          <p:cNvSpPr>
            <a:spLocks noGrp="1"/>
          </p:cNvSpPr>
          <p:nvPr>
            <p:ph type="title"/>
          </p:nvPr>
        </p:nvSpPr>
        <p:spPr/>
        <p:txBody>
          <a:bodyPr/>
          <a:lstStyle/>
          <a:p>
            <a:r>
              <a:rPr lang="en-US" dirty="0" err="1" smtClean="0"/>
              <a:t>CFThread</a:t>
            </a:r>
            <a:r>
              <a:rPr lang="en-US" dirty="0" smtClean="0"/>
              <a:t> is…</a:t>
            </a:r>
            <a:endParaRPr lang="en-US" dirty="0"/>
          </a:p>
        </p:txBody>
      </p:sp>
    </p:spTree>
    <p:extLst>
      <p:ext uri="{BB962C8B-B14F-4D97-AF65-F5344CB8AC3E}">
        <p14:creationId xmlns:p14="http://schemas.microsoft.com/office/powerpoint/2010/main" val="309658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dev\projects\wwwroot\mxunit-cfmeetups\CFObjective_2012_Concurrency\preso\darth_face_sadpan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753600" cy="7315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30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Ommmmmmmm</a:t>
            </a:r>
            <a:endParaRPr lang="en-US" dirty="0"/>
          </a:p>
        </p:txBody>
      </p:sp>
      <p:sp>
        <p:nvSpPr>
          <p:cNvPr id="5" name="Content Placeholder 1"/>
          <p:cNvSpPr>
            <a:spLocks noGrp="1"/>
          </p:cNvSpPr>
          <p:nvPr>
            <p:ph idx="1"/>
          </p:nvPr>
        </p:nvSpPr>
        <p:spPr>
          <a:xfrm>
            <a:off x="304800" y="2599267"/>
            <a:ext cx="8534400" cy="1210733"/>
          </a:xfrm>
        </p:spPr>
        <p:txBody>
          <a:bodyPr>
            <a:noAutofit/>
          </a:bodyPr>
          <a:lstStyle/>
          <a:p>
            <a:pPr marL="0" indent="0" algn="ctr">
              <a:buNone/>
            </a:pPr>
            <a:r>
              <a:rPr lang="en-US" sz="5400" dirty="0" smtClean="0">
                <a:solidFill>
                  <a:srgbClr val="002060"/>
                </a:solidFill>
                <a:effectLst>
                  <a:outerShdw blurRad="50800" dist="38100" dir="2700000" algn="tl" rotWithShape="0">
                    <a:prstClr val="black">
                      <a:alpha val="40000"/>
                    </a:prstClr>
                  </a:outerShdw>
                </a:effectLst>
              </a:rPr>
              <a:t>Introducing: </a:t>
            </a:r>
          </a:p>
          <a:p>
            <a:pPr marL="0" indent="0" algn="ctr">
              <a:buNone/>
            </a:pPr>
            <a:r>
              <a:rPr lang="en-US" sz="5400" dirty="0" smtClean="0">
                <a:solidFill>
                  <a:srgbClr val="002060"/>
                </a:solidFill>
                <a:effectLst>
                  <a:outerShdw blurRad="50800" dist="38100" dir="2700000" algn="tl" rotWithShape="0">
                    <a:prstClr val="black">
                      <a:alpha val="40000"/>
                    </a:prstClr>
                  </a:outerShdw>
                </a:effectLst>
              </a:rPr>
              <a:t>Enlightened Concurrency in ColdFusion</a:t>
            </a:r>
            <a:endParaRPr lang="en-US" sz="4000" dirty="0">
              <a:solidFill>
                <a:srgbClr val="00206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4301187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To Mix Metaphors</a:t>
            </a:r>
          </a:p>
          <a:p>
            <a:r>
              <a:rPr lang="en-US" dirty="0" smtClean="0"/>
              <a:t>To make senseless use of animated transitions</a:t>
            </a:r>
          </a:p>
          <a:p>
            <a:r>
              <a:rPr lang="en-US" dirty="0" smtClean="0"/>
              <a:t>To say “reason about” at least 20 times</a:t>
            </a:r>
          </a:p>
          <a:p>
            <a:r>
              <a:rPr lang="en-US" dirty="0" smtClean="0"/>
              <a:t>To prove that I suck at Photoshop</a:t>
            </a:r>
          </a:p>
          <a:p>
            <a:endParaRPr lang="en-US" dirty="0" smtClean="0"/>
          </a:p>
          <a:p>
            <a:r>
              <a:rPr lang="en-US" dirty="0" smtClean="0"/>
              <a:t>To teach you how to use parts of the Java Concurrency Framework (JCF) in ColdFusion</a:t>
            </a:r>
            <a:endParaRPr lang="en-US" dirty="0" smtClean="0"/>
          </a:p>
          <a:p>
            <a:endParaRPr lang="en-US" dirty="0"/>
          </a:p>
        </p:txBody>
      </p:sp>
      <p:sp>
        <p:nvSpPr>
          <p:cNvPr id="3" name="Title 2"/>
          <p:cNvSpPr>
            <a:spLocks noGrp="1"/>
          </p:cNvSpPr>
          <p:nvPr>
            <p:ph type="title"/>
          </p:nvPr>
        </p:nvSpPr>
        <p:spPr/>
        <p:txBody>
          <a:bodyPr/>
          <a:lstStyle/>
          <a:p>
            <a:r>
              <a:rPr lang="en-US" dirty="0" smtClean="0"/>
              <a:t>I Hereby Promise…</a:t>
            </a:r>
            <a:endParaRPr lang="en-US" dirty="0"/>
          </a:p>
        </p:txBody>
      </p:sp>
    </p:spTree>
    <p:extLst>
      <p:ext uri="{BB962C8B-B14F-4D97-AF65-F5344CB8AC3E}">
        <p14:creationId xmlns:p14="http://schemas.microsoft.com/office/powerpoint/2010/main" val="40875389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Java Concurrency Framework</a:t>
            </a:r>
            <a:endParaRPr lang="en-US" dirty="0"/>
          </a:p>
        </p:txBody>
      </p:sp>
      <p:sp>
        <p:nvSpPr>
          <p:cNvPr id="5" name="Content Placeholder 1"/>
          <p:cNvSpPr>
            <a:spLocks noGrp="1"/>
          </p:cNvSpPr>
          <p:nvPr>
            <p:ph idx="1"/>
          </p:nvPr>
        </p:nvSpPr>
        <p:spPr>
          <a:xfrm>
            <a:off x="304800" y="2599267"/>
            <a:ext cx="8534400" cy="1210733"/>
          </a:xfrm>
        </p:spPr>
        <p:txBody>
          <a:bodyPr>
            <a:noAutofit/>
          </a:bodyPr>
          <a:lstStyle/>
          <a:p>
            <a:pPr marL="0" indent="0" algn="ctr">
              <a:buNone/>
            </a:pPr>
            <a:r>
              <a:rPr lang="en-US" sz="4000" dirty="0" smtClean="0">
                <a:solidFill>
                  <a:srgbClr val="002060"/>
                </a:solidFill>
                <a:effectLst>
                  <a:outerShdw blurRad="50800" dist="38100" dir="2700000" algn="tl" rotWithShape="0">
                    <a:prstClr val="black">
                      <a:alpha val="40000"/>
                    </a:prstClr>
                  </a:outerShdw>
                </a:effectLst>
              </a:rPr>
              <a:t>Thread-Safe </a:t>
            </a:r>
            <a:r>
              <a:rPr lang="en-US" sz="4000" dirty="0" err="1" smtClean="0">
                <a:solidFill>
                  <a:srgbClr val="002060"/>
                </a:solidFill>
                <a:effectLst>
                  <a:outerShdw blurRad="50800" dist="38100" dir="2700000" algn="tl" rotWithShape="0">
                    <a:prstClr val="black">
                      <a:alpha val="40000"/>
                    </a:prstClr>
                  </a:outerShdw>
                </a:effectLst>
              </a:rPr>
              <a:t>Datatypes</a:t>
            </a:r>
            <a:endParaRPr lang="en-US" sz="4000" dirty="0" smtClean="0">
              <a:solidFill>
                <a:srgbClr val="002060"/>
              </a:solidFill>
              <a:effectLst>
                <a:outerShdw blurRad="50800" dist="38100" dir="2700000" algn="tl" rotWithShape="0">
                  <a:prstClr val="black">
                    <a:alpha val="40000"/>
                  </a:prstClr>
                </a:outerShdw>
              </a:effectLst>
            </a:endParaRPr>
          </a:p>
          <a:p>
            <a:pPr marL="0" indent="0" algn="ctr">
              <a:buNone/>
            </a:pPr>
            <a:r>
              <a:rPr lang="en-US" sz="4000" dirty="0" smtClean="0">
                <a:solidFill>
                  <a:srgbClr val="002060"/>
                </a:solidFill>
                <a:effectLst>
                  <a:outerShdw blurRad="50800" dist="38100" dir="2700000" algn="tl" rotWithShape="0">
                    <a:prstClr val="black">
                      <a:alpha val="40000"/>
                    </a:prstClr>
                  </a:outerShdw>
                </a:effectLst>
              </a:rPr>
              <a:t>--</a:t>
            </a:r>
            <a:r>
              <a:rPr lang="en-US" sz="4000" dirty="0" err="1" smtClean="0">
                <a:solidFill>
                  <a:srgbClr val="002060"/>
                </a:solidFill>
                <a:effectLst>
                  <a:outerShdw blurRad="50800" dist="38100" dir="2700000" algn="tl" rotWithShape="0">
                    <a:prstClr val="black">
                      <a:alpha val="40000"/>
                    </a:prstClr>
                  </a:outerShdw>
                </a:effectLst>
              </a:rPr>
              <a:t>AtomicLong</a:t>
            </a:r>
            <a:r>
              <a:rPr lang="en-US" sz="4000" dirty="0" smtClean="0">
                <a:solidFill>
                  <a:srgbClr val="002060"/>
                </a:solidFill>
                <a:effectLst>
                  <a:outerShdw blurRad="50800" dist="38100" dir="2700000" algn="tl" rotWithShape="0">
                    <a:prstClr val="black">
                      <a:alpha val="40000"/>
                    </a:prstClr>
                  </a:outerShdw>
                </a:effectLst>
              </a:rPr>
              <a:t>, </a:t>
            </a:r>
            <a:r>
              <a:rPr lang="en-US" sz="4000" dirty="0" err="1" smtClean="0">
                <a:solidFill>
                  <a:srgbClr val="002060"/>
                </a:solidFill>
                <a:effectLst>
                  <a:outerShdw blurRad="50800" dist="38100" dir="2700000" algn="tl" rotWithShape="0">
                    <a:prstClr val="black">
                      <a:alpha val="40000"/>
                    </a:prstClr>
                  </a:outerShdw>
                </a:effectLst>
              </a:rPr>
              <a:t>AtomicInteger</a:t>
            </a:r>
            <a:r>
              <a:rPr lang="en-US" sz="4000" dirty="0" smtClean="0">
                <a:solidFill>
                  <a:srgbClr val="002060"/>
                </a:solidFill>
                <a:effectLst>
                  <a:outerShdw blurRad="50800" dist="38100" dir="2700000" algn="tl" rotWithShape="0">
                    <a:prstClr val="black">
                      <a:alpha val="40000"/>
                    </a:prstClr>
                  </a:outerShdw>
                </a:effectLst>
              </a:rPr>
              <a:t>, </a:t>
            </a:r>
            <a:r>
              <a:rPr lang="en-US" sz="4000" dirty="0" err="1" smtClean="0">
                <a:solidFill>
                  <a:srgbClr val="002060"/>
                </a:solidFill>
                <a:effectLst>
                  <a:outerShdw blurRad="50800" dist="38100" dir="2700000" algn="tl" rotWithShape="0">
                    <a:prstClr val="black">
                      <a:alpha val="40000"/>
                    </a:prstClr>
                  </a:outerShdw>
                </a:effectLst>
              </a:rPr>
              <a:t>etc</a:t>
            </a:r>
            <a:endParaRPr lang="en-US" sz="4000" dirty="0" smtClean="0">
              <a:solidFill>
                <a:srgbClr val="002060"/>
              </a:solidFill>
              <a:effectLst>
                <a:outerShdw blurRad="50800" dist="38100" dir="2700000" algn="tl" rotWithShape="0">
                  <a:prstClr val="black">
                    <a:alpha val="40000"/>
                  </a:prstClr>
                </a:outerShdw>
              </a:effectLst>
            </a:endParaRPr>
          </a:p>
          <a:p>
            <a:pPr marL="0" indent="0" algn="ctr">
              <a:buNone/>
            </a:pPr>
            <a:endParaRPr lang="en-US" sz="4000" dirty="0" smtClean="0">
              <a:solidFill>
                <a:srgbClr val="002060"/>
              </a:solidFill>
              <a:effectLst>
                <a:outerShdw blurRad="50800" dist="38100" dir="2700000" algn="tl" rotWithShape="0">
                  <a:prstClr val="black">
                    <a:alpha val="40000"/>
                  </a:prstClr>
                </a:outerShdw>
              </a:effectLst>
            </a:endParaRPr>
          </a:p>
          <a:p>
            <a:pPr marL="0" indent="0" algn="ctr">
              <a:buNone/>
            </a:pPr>
            <a:r>
              <a:rPr lang="en-US" sz="4000" dirty="0" smtClean="0">
                <a:solidFill>
                  <a:srgbClr val="002060"/>
                </a:solidFill>
                <a:effectLst>
                  <a:outerShdw blurRad="50800" dist="38100" dir="2700000" algn="tl" rotWithShape="0">
                    <a:prstClr val="black">
                      <a:alpha val="40000"/>
                    </a:prstClr>
                  </a:outerShdw>
                </a:effectLst>
              </a:rPr>
              <a:t>Thread-Safe Collections</a:t>
            </a:r>
          </a:p>
          <a:p>
            <a:pPr marL="0" indent="0" algn="ctr">
              <a:buNone/>
            </a:pPr>
            <a:r>
              <a:rPr lang="en-US" sz="4000" dirty="0" smtClean="0">
                <a:solidFill>
                  <a:srgbClr val="002060"/>
                </a:solidFill>
                <a:effectLst>
                  <a:outerShdw blurRad="50800" dist="38100" dir="2700000" algn="tl" rotWithShape="0">
                    <a:prstClr val="black">
                      <a:alpha val="40000"/>
                    </a:prstClr>
                  </a:outerShdw>
                </a:effectLst>
              </a:rPr>
              <a:t>--Queues, </a:t>
            </a:r>
            <a:r>
              <a:rPr lang="en-US" sz="4000" dirty="0" err="1" smtClean="0">
                <a:solidFill>
                  <a:srgbClr val="002060"/>
                </a:solidFill>
                <a:effectLst>
                  <a:outerShdw blurRad="50800" dist="38100" dir="2700000" algn="tl" rotWithShape="0">
                    <a:prstClr val="black">
                      <a:alpha val="40000"/>
                    </a:prstClr>
                  </a:outerShdw>
                </a:effectLst>
              </a:rPr>
              <a:t>Dequeues</a:t>
            </a:r>
            <a:r>
              <a:rPr lang="en-US" sz="4000" dirty="0" smtClean="0">
                <a:solidFill>
                  <a:srgbClr val="002060"/>
                </a:solidFill>
                <a:effectLst>
                  <a:outerShdw blurRad="50800" dist="38100" dir="2700000" algn="tl" rotWithShape="0">
                    <a:prstClr val="black">
                      <a:alpha val="40000"/>
                    </a:prstClr>
                  </a:outerShdw>
                </a:effectLst>
              </a:rPr>
              <a:t>, Maps, </a:t>
            </a:r>
            <a:r>
              <a:rPr lang="en-US" sz="4000" dirty="0" err="1" smtClean="0">
                <a:solidFill>
                  <a:srgbClr val="002060"/>
                </a:solidFill>
                <a:effectLst>
                  <a:outerShdw blurRad="50800" dist="38100" dir="2700000" algn="tl" rotWithShape="0">
                    <a:prstClr val="black">
                      <a:alpha val="40000"/>
                    </a:prstClr>
                  </a:outerShdw>
                </a:effectLst>
              </a:rPr>
              <a:t>etc</a:t>
            </a:r>
            <a:endParaRPr lang="en-US" sz="4000" dirty="0" smtClean="0">
              <a:solidFill>
                <a:srgbClr val="00206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9805923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Java Concurrency Framework</a:t>
            </a:r>
            <a:endParaRPr lang="en-US" dirty="0"/>
          </a:p>
        </p:txBody>
      </p:sp>
      <p:sp>
        <p:nvSpPr>
          <p:cNvPr id="5" name="Content Placeholder 1"/>
          <p:cNvSpPr>
            <a:spLocks noGrp="1"/>
          </p:cNvSpPr>
          <p:nvPr>
            <p:ph idx="1"/>
          </p:nvPr>
        </p:nvSpPr>
        <p:spPr>
          <a:xfrm>
            <a:off x="304800" y="2599267"/>
            <a:ext cx="8534400" cy="3877733"/>
          </a:xfrm>
        </p:spPr>
        <p:txBody>
          <a:bodyPr>
            <a:noAutofit/>
          </a:bodyPr>
          <a:lstStyle/>
          <a:p>
            <a:pPr marL="0" indent="0" algn="ctr">
              <a:buNone/>
            </a:pPr>
            <a:r>
              <a:rPr lang="en-US" sz="3600" dirty="0" smtClean="0">
                <a:solidFill>
                  <a:srgbClr val="002060"/>
                </a:solidFill>
                <a:effectLst>
                  <a:outerShdw blurRad="50800" dist="38100" dir="2700000" algn="tl" rotWithShape="0">
                    <a:prstClr val="black">
                      <a:alpha val="40000"/>
                    </a:prstClr>
                  </a:outerShdw>
                </a:effectLst>
              </a:rPr>
              <a:t>Executors</a:t>
            </a:r>
          </a:p>
          <a:p>
            <a:pPr marL="0" indent="0" algn="ctr">
              <a:buNone/>
            </a:pPr>
            <a:r>
              <a:rPr lang="en-US" sz="3600" dirty="0" smtClean="0">
                <a:solidFill>
                  <a:srgbClr val="002060"/>
                </a:solidFill>
                <a:effectLst>
                  <a:outerShdw blurRad="50800" dist="38100" dir="2700000" algn="tl" rotWithShape="0">
                    <a:prstClr val="black">
                      <a:alpha val="40000"/>
                    </a:prstClr>
                  </a:outerShdw>
                </a:effectLst>
              </a:rPr>
              <a:t>-- Classes that manage concurrency for you</a:t>
            </a:r>
            <a:br>
              <a:rPr lang="en-US" sz="3600" dirty="0" smtClean="0">
                <a:solidFill>
                  <a:srgbClr val="002060"/>
                </a:solidFill>
                <a:effectLst>
                  <a:outerShdw blurRad="50800" dist="38100" dir="2700000" algn="tl" rotWithShape="0">
                    <a:prstClr val="black">
                      <a:alpha val="40000"/>
                    </a:prstClr>
                  </a:outerShdw>
                </a:effectLst>
              </a:rPr>
            </a:br>
            <a:endParaRPr lang="en-US" sz="3600" dirty="0" smtClean="0">
              <a:solidFill>
                <a:srgbClr val="002060"/>
              </a:solidFill>
              <a:effectLst>
                <a:outerShdw blurRad="50800" dist="38100" dir="2700000" algn="tl" rotWithShape="0">
                  <a:prstClr val="black">
                    <a:alpha val="40000"/>
                  </a:prstClr>
                </a:outerShdw>
              </a:effectLst>
            </a:endParaRPr>
          </a:p>
          <a:p>
            <a:pPr marL="0" indent="0" algn="ctr">
              <a:buNone/>
            </a:pPr>
            <a:r>
              <a:rPr lang="en-US" sz="3600" dirty="0">
                <a:solidFill>
                  <a:srgbClr val="002060"/>
                </a:solidFill>
                <a:effectLst>
                  <a:outerShdw blurRad="50800" dist="38100" dir="2700000" algn="tl" rotWithShape="0">
                    <a:prstClr val="black">
                      <a:alpha val="40000"/>
                    </a:prstClr>
                  </a:outerShdw>
                </a:effectLst>
              </a:rPr>
              <a:t>Tasks (</a:t>
            </a:r>
            <a:r>
              <a:rPr lang="en-US" sz="3600" dirty="0" err="1">
                <a:solidFill>
                  <a:srgbClr val="002060"/>
                </a:solidFill>
                <a:effectLst>
                  <a:outerShdw blurRad="50800" dist="38100" dir="2700000" algn="tl" rotWithShape="0">
                    <a:prstClr val="black">
                      <a:alpha val="40000"/>
                    </a:prstClr>
                  </a:outerShdw>
                </a:effectLst>
              </a:rPr>
              <a:t>Callables</a:t>
            </a:r>
            <a:r>
              <a:rPr lang="en-US" sz="3600" dirty="0">
                <a:solidFill>
                  <a:srgbClr val="002060"/>
                </a:solidFill>
                <a:effectLst>
                  <a:outerShdw blurRad="50800" dist="38100" dir="2700000" algn="tl" rotWithShape="0">
                    <a:prstClr val="black">
                      <a:alpha val="40000"/>
                    </a:prstClr>
                  </a:outerShdw>
                </a:effectLst>
              </a:rPr>
              <a:t>)</a:t>
            </a:r>
          </a:p>
          <a:p>
            <a:pPr marL="0" indent="0" algn="ctr">
              <a:buNone/>
            </a:pPr>
            <a:r>
              <a:rPr lang="en-US" sz="3600" dirty="0" smtClean="0">
                <a:solidFill>
                  <a:srgbClr val="002060"/>
                </a:solidFill>
                <a:effectLst>
                  <a:outerShdw blurRad="50800" dist="38100" dir="2700000" algn="tl" rotWithShape="0">
                    <a:prstClr val="black">
                      <a:alpha val="40000"/>
                    </a:prstClr>
                  </a:outerShdw>
                </a:effectLst>
              </a:rPr>
              <a:t>--The code you write!</a:t>
            </a:r>
            <a:endParaRPr lang="en-US" sz="3600" dirty="0">
              <a:solidFill>
                <a:srgbClr val="002060"/>
              </a:solidFill>
              <a:effectLst>
                <a:outerShdw blurRad="50800" dist="38100" dir="2700000" algn="tl" rotWithShape="0">
                  <a:prstClr val="black">
                    <a:alpha val="40000"/>
                  </a:prstClr>
                </a:outerShdw>
              </a:effectLst>
            </a:endParaRPr>
          </a:p>
          <a:p>
            <a:pPr marL="0" indent="0" algn="ctr">
              <a:buNone/>
            </a:pPr>
            <a:endParaRPr lang="en-US" sz="3600" dirty="0" smtClean="0">
              <a:solidFill>
                <a:srgbClr val="00206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0395344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From the Inside-out</a:t>
            </a:r>
            <a:endParaRPr lang="en-US" dirty="0"/>
          </a:p>
        </p:txBody>
      </p:sp>
      <p:sp>
        <p:nvSpPr>
          <p:cNvPr id="4" name="Content Placeholder 1"/>
          <p:cNvSpPr>
            <a:spLocks noGrp="1"/>
          </p:cNvSpPr>
          <p:nvPr>
            <p:ph idx="1"/>
          </p:nvPr>
        </p:nvSpPr>
        <p:spPr>
          <a:xfrm>
            <a:off x="304800" y="2599267"/>
            <a:ext cx="8153400" cy="1210733"/>
          </a:xfrm>
        </p:spPr>
        <p:txBody>
          <a:bodyPr>
            <a:noAutofit/>
          </a:bodyPr>
          <a:lstStyle/>
          <a:p>
            <a:pPr marL="0" indent="0">
              <a:buNone/>
            </a:pPr>
            <a:r>
              <a:rPr lang="en-US" sz="3600" dirty="0" smtClean="0">
                <a:solidFill>
                  <a:srgbClr val="002060"/>
                </a:solidFill>
                <a:effectLst>
                  <a:outerShdw blurRad="50800" dist="38100" dir="2700000" algn="tl" rotWithShape="0">
                    <a:prstClr val="black">
                      <a:alpha val="40000"/>
                    </a:prstClr>
                  </a:outerShdw>
                </a:effectLst>
              </a:rPr>
              <a:t>1. We’ll start with the code you write</a:t>
            </a:r>
          </a:p>
        </p:txBody>
      </p:sp>
      <p:sp>
        <p:nvSpPr>
          <p:cNvPr id="5" name="Content Placeholder 1"/>
          <p:cNvSpPr txBox="1">
            <a:spLocks/>
          </p:cNvSpPr>
          <p:nvPr/>
        </p:nvSpPr>
        <p:spPr>
          <a:xfrm>
            <a:off x="838200" y="3581400"/>
            <a:ext cx="7086600" cy="1443566"/>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ctr">
              <a:buFont typeface="Symbol" pitchFamily="18" charset="2"/>
              <a:buNone/>
            </a:pPr>
            <a:r>
              <a:rPr lang="en-US" sz="4400" dirty="0" smtClean="0">
                <a:solidFill>
                  <a:srgbClr val="FF0000"/>
                </a:solidFill>
                <a:effectLst>
                  <a:outerShdw blurRad="50800" dist="38100" dir="2700000" algn="tl" rotWithShape="0">
                    <a:prstClr val="black">
                      <a:alpha val="40000"/>
                    </a:prstClr>
                  </a:outerShdw>
                </a:effectLst>
              </a:rPr>
              <a:t>2. Then we’ll see how the JCF runs your code</a:t>
            </a:r>
            <a:endParaRPr lang="en-US" sz="4400" dirty="0">
              <a:solidFill>
                <a:srgbClr val="FF0000"/>
              </a:solidFill>
              <a:effectLst>
                <a:outerShdw blurRad="50800" dist="38100" dir="2700000" algn="tl" rotWithShape="0">
                  <a:prstClr val="black">
                    <a:alpha val="40000"/>
                  </a:prstClr>
                </a:outerShdw>
              </a:effectLst>
            </a:endParaRPr>
          </a:p>
        </p:txBody>
      </p:sp>
      <p:sp>
        <p:nvSpPr>
          <p:cNvPr id="6" name="Content Placeholder 1"/>
          <p:cNvSpPr txBox="1">
            <a:spLocks/>
          </p:cNvSpPr>
          <p:nvPr/>
        </p:nvSpPr>
        <p:spPr>
          <a:xfrm>
            <a:off x="1447800" y="5113867"/>
            <a:ext cx="7162800" cy="1210733"/>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lgn="r">
              <a:buFont typeface="Symbol" pitchFamily="18" charset="2"/>
              <a:buNone/>
            </a:pPr>
            <a:r>
              <a:rPr lang="en-US" sz="3600" dirty="0" smtClean="0">
                <a:solidFill>
                  <a:srgbClr val="002060"/>
                </a:solidFill>
                <a:effectLst>
                  <a:outerShdw blurRad="50800" dist="38100" dir="2700000" algn="tl" rotWithShape="0">
                    <a:prstClr val="black">
                      <a:alpha val="40000"/>
                    </a:prstClr>
                  </a:outerShdw>
                </a:effectLst>
              </a:rPr>
              <a:t>3. Finally, we’ll fetch the results</a:t>
            </a:r>
            <a:endParaRPr lang="en-US" sz="3600" dirty="0" smtClean="0">
              <a:solidFill>
                <a:srgbClr val="00206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164631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72067" y="2675466"/>
            <a:ext cx="7408333" cy="3877733"/>
          </a:xfrm>
        </p:spPr>
        <p:txBody>
          <a:bodyPr>
            <a:normAutofit lnSpcReduction="10000"/>
          </a:bodyPr>
          <a:lstStyle/>
          <a:p>
            <a:r>
              <a:rPr lang="en-US" dirty="0" smtClean="0"/>
              <a:t>The JCF is based on the concept of “Tasks</a:t>
            </a:r>
            <a:r>
              <a:rPr lang="en-US" dirty="0" smtClean="0"/>
              <a:t>”</a:t>
            </a:r>
          </a:p>
          <a:p>
            <a:pPr lvl="1"/>
            <a:r>
              <a:rPr lang="en-US" dirty="0" smtClean="0"/>
              <a:t>Implement the “Callable” interface – has a call() method</a:t>
            </a:r>
            <a:endParaRPr lang="en-US" dirty="0" smtClean="0"/>
          </a:p>
          <a:p>
            <a:pPr lvl="1"/>
            <a:r>
              <a:rPr lang="en-US" dirty="0" smtClean="0"/>
              <a:t>In our case, a Task is a CFC instance</a:t>
            </a:r>
            <a:endParaRPr lang="en-US" dirty="0" smtClean="0"/>
          </a:p>
          <a:p>
            <a:pPr lvl="1"/>
            <a:r>
              <a:rPr lang="en-US" dirty="0" smtClean="0"/>
              <a:t>Tasks don’t share data </a:t>
            </a:r>
            <a:r>
              <a:rPr lang="en-US" dirty="0" smtClean="0"/>
              <a:t>(except that which is thread-safe)</a:t>
            </a:r>
            <a:endParaRPr lang="en-US" dirty="0" smtClean="0"/>
          </a:p>
          <a:p>
            <a:pPr lvl="1"/>
            <a:r>
              <a:rPr lang="en-US" dirty="0" smtClean="0"/>
              <a:t>Tasks </a:t>
            </a:r>
            <a:r>
              <a:rPr lang="en-US" dirty="0" smtClean="0"/>
              <a:t>“do stuff” </a:t>
            </a:r>
            <a:r>
              <a:rPr lang="en-US" dirty="0" smtClean="0"/>
              <a:t>and </a:t>
            </a:r>
            <a:r>
              <a:rPr lang="en-US" dirty="0" smtClean="0"/>
              <a:t>return a result</a:t>
            </a:r>
          </a:p>
          <a:p>
            <a:pPr lvl="1"/>
            <a:r>
              <a:rPr lang="en-US" dirty="0" smtClean="0"/>
              <a:t>Tasks know nothing about concurrency – they know nothing about *how* they will be called</a:t>
            </a:r>
          </a:p>
          <a:p>
            <a:pPr lvl="1"/>
            <a:r>
              <a:rPr lang="en-US" dirty="0" smtClean="0"/>
              <a:t>You “submit” your task to an </a:t>
            </a:r>
            <a:r>
              <a:rPr lang="en-US" dirty="0" smtClean="0"/>
              <a:t>“executor” </a:t>
            </a:r>
            <a:endParaRPr lang="en-US" dirty="0" smtClean="0"/>
          </a:p>
          <a:p>
            <a:pPr lvl="1"/>
            <a:r>
              <a:rPr lang="en-US" dirty="0" smtClean="0"/>
              <a:t>The executor </a:t>
            </a:r>
            <a:r>
              <a:rPr lang="en-US" dirty="0" smtClean="0"/>
              <a:t>runs </a:t>
            </a:r>
            <a:r>
              <a:rPr lang="en-US" dirty="0" smtClean="0"/>
              <a:t>the </a:t>
            </a:r>
            <a:r>
              <a:rPr lang="en-US" dirty="0" smtClean="0"/>
              <a:t>task </a:t>
            </a:r>
            <a:r>
              <a:rPr lang="en-US" dirty="0" smtClean="0"/>
              <a:t>and stores </a:t>
            </a:r>
            <a:r>
              <a:rPr lang="en-US" dirty="0" smtClean="0"/>
              <a:t>its result </a:t>
            </a:r>
            <a:r>
              <a:rPr lang="en-US" dirty="0" smtClean="0"/>
              <a:t>for later retrieval</a:t>
            </a:r>
            <a:endParaRPr lang="en-US" dirty="0"/>
          </a:p>
        </p:txBody>
      </p:sp>
      <p:sp>
        <p:nvSpPr>
          <p:cNvPr id="3" name="Title 2"/>
          <p:cNvSpPr>
            <a:spLocks noGrp="1"/>
          </p:cNvSpPr>
          <p:nvPr>
            <p:ph type="title"/>
          </p:nvPr>
        </p:nvSpPr>
        <p:spPr/>
        <p:txBody>
          <a:bodyPr/>
          <a:lstStyle/>
          <a:p>
            <a:r>
              <a:rPr lang="en-US" dirty="0" smtClean="0"/>
              <a:t>Tasks</a:t>
            </a:r>
            <a:endParaRPr lang="en-US" dirty="0"/>
          </a:p>
        </p:txBody>
      </p:sp>
    </p:spTree>
    <p:extLst>
      <p:ext uri="{BB962C8B-B14F-4D97-AF65-F5344CB8AC3E}">
        <p14:creationId xmlns:p14="http://schemas.microsoft.com/office/powerpoint/2010/main" val="2661236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Create a “work queue” and a “completion queue”</a:t>
            </a:r>
          </a:p>
          <a:p>
            <a:r>
              <a:rPr lang="en-US" dirty="0" smtClean="0"/>
              <a:t>Create </a:t>
            </a:r>
            <a:r>
              <a:rPr lang="en-US" dirty="0" smtClean="0"/>
              <a:t>a JCF </a:t>
            </a:r>
            <a:r>
              <a:rPr lang="en-US" dirty="0" err="1" smtClean="0"/>
              <a:t>CompletionService</a:t>
            </a:r>
            <a:r>
              <a:rPr lang="en-US" dirty="0" smtClean="0"/>
              <a:t> and configure it (very easy!)</a:t>
            </a:r>
          </a:p>
          <a:p>
            <a:r>
              <a:rPr lang="en-US" dirty="0" smtClean="0"/>
              <a:t>Create and initialize multiple “Task” CFCs</a:t>
            </a:r>
          </a:p>
          <a:p>
            <a:r>
              <a:rPr lang="en-US" dirty="0" smtClean="0"/>
              <a:t>“submit” tasks to the </a:t>
            </a:r>
            <a:r>
              <a:rPr lang="en-US" dirty="0" err="1" smtClean="0"/>
              <a:t>CompletionService</a:t>
            </a:r>
            <a:endParaRPr lang="en-US" dirty="0" smtClean="0"/>
          </a:p>
          <a:p>
            <a:r>
              <a:rPr lang="en-US" dirty="0" smtClean="0"/>
              <a:t>Periodically poll for completed tasks, where you can then post-process the results</a:t>
            </a:r>
          </a:p>
          <a:p>
            <a:endParaRPr lang="en-US" dirty="0" smtClean="0"/>
          </a:p>
          <a:p>
            <a:endParaRPr lang="en-US" dirty="0"/>
          </a:p>
        </p:txBody>
      </p:sp>
      <p:sp>
        <p:nvSpPr>
          <p:cNvPr id="3" name="Title 2"/>
          <p:cNvSpPr>
            <a:spLocks noGrp="1"/>
          </p:cNvSpPr>
          <p:nvPr>
            <p:ph type="title"/>
          </p:nvPr>
        </p:nvSpPr>
        <p:spPr/>
        <p:txBody>
          <a:bodyPr/>
          <a:lstStyle/>
          <a:p>
            <a:r>
              <a:rPr lang="en-US" dirty="0" smtClean="0"/>
              <a:t>Lifecycle of a Task</a:t>
            </a:r>
            <a:endParaRPr lang="en-US" dirty="0"/>
          </a:p>
        </p:txBody>
      </p:sp>
    </p:spTree>
    <p:extLst>
      <p:ext uri="{BB962C8B-B14F-4D97-AF65-F5344CB8AC3E}">
        <p14:creationId xmlns:p14="http://schemas.microsoft.com/office/powerpoint/2010/main" val="1580308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9" name="Picture 3" descr="C:\dev\projects\wwwroot\mxunit-cfmeetups\CFObjective_2012_Concurrency\preso\workQueue_Executor_completionQueue_apple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69" y="628548"/>
            <a:ext cx="8914574" cy="668665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52400" y="164812"/>
            <a:ext cx="2971800" cy="584775"/>
          </a:xfrm>
          <a:prstGeom prst="rect">
            <a:avLst/>
          </a:prstGeom>
          <a:noFill/>
        </p:spPr>
        <p:txBody>
          <a:bodyPr wrap="square" rtlCol="0">
            <a:spAutoFit/>
          </a:bodyPr>
          <a:lstStyle/>
          <a:p>
            <a:pPr algn="ctr">
              <a:spcBef>
                <a:spcPct val="20000"/>
              </a:spcBef>
              <a:buClr>
                <a:schemeClr val="accent1"/>
              </a:buClr>
              <a:buSzPct val="100000"/>
            </a:pPr>
            <a:r>
              <a:rPr lang="en-US" sz="3200" dirty="0">
                <a:solidFill>
                  <a:srgbClr val="FF0000"/>
                </a:solidFill>
                <a:effectLst>
                  <a:outerShdw blurRad="50800" dist="38100" dir="2700000" algn="tl" rotWithShape="0">
                    <a:prstClr val="black">
                      <a:alpha val="40000"/>
                    </a:prstClr>
                  </a:outerShdw>
                </a:effectLst>
              </a:rPr>
              <a:t>“Work Queue”</a:t>
            </a:r>
            <a:endParaRPr lang="en-US" sz="3200" dirty="0">
              <a:solidFill>
                <a:srgbClr val="FF0000"/>
              </a:solidFill>
              <a:effectLst>
                <a:outerShdw blurRad="50800" dist="38100" dir="2700000" algn="tl" rotWithShape="0">
                  <a:prstClr val="black">
                    <a:alpha val="40000"/>
                  </a:prstClr>
                </a:outerShdw>
              </a:effectLst>
            </a:endParaRPr>
          </a:p>
        </p:txBody>
      </p:sp>
      <p:sp>
        <p:nvSpPr>
          <p:cNvPr id="6" name="TextBox 5"/>
          <p:cNvSpPr txBox="1"/>
          <p:nvPr/>
        </p:nvSpPr>
        <p:spPr>
          <a:xfrm>
            <a:off x="2514600" y="6096000"/>
            <a:ext cx="4648200" cy="584775"/>
          </a:xfrm>
          <a:prstGeom prst="rect">
            <a:avLst/>
          </a:prstGeom>
          <a:noFill/>
        </p:spPr>
        <p:txBody>
          <a:bodyPr wrap="square" rtlCol="0">
            <a:spAutoFit/>
          </a:bodyPr>
          <a:lstStyle/>
          <a:p>
            <a:pPr algn="ctr">
              <a:spcBef>
                <a:spcPct val="20000"/>
              </a:spcBef>
              <a:buClr>
                <a:schemeClr val="accent1"/>
              </a:buClr>
              <a:buSzPct val="100000"/>
            </a:pPr>
            <a:r>
              <a:rPr lang="en-US" sz="3200" dirty="0" smtClean="0">
                <a:solidFill>
                  <a:srgbClr val="FF0000"/>
                </a:solidFill>
                <a:effectLst>
                  <a:outerShdw blurRad="50800" dist="38100" dir="2700000" algn="tl" rotWithShape="0">
                    <a:prstClr val="black">
                      <a:alpha val="40000"/>
                    </a:prstClr>
                  </a:outerShdw>
                </a:effectLst>
              </a:rPr>
              <a:t>“Completion </a:t>
            </a:r>
            <a:r>
              <a:rPr lang="en-US" sz="3200" dirty="0">
                <a:solidFill>
                  <a:srgbClr val="FF0000"/>
                </a:solidFill>
                <a:effectLst>
                  <a:outerShdw blurRad="50800" dist="38100" dir="2700000" algn="tl" rotWithShape="0">
                    <a:prstClr val="black">
                      <a:alpha val="40000"/>
                    </a:prstClr>
                  </a:outerShdw>
                </a:effectLst>
              </a:rPr>
              <a:t>Queue</a:t>
            </a:r>
            <a:r>
              <a:rPr lang="en-US" sz="3200" dirty="0" smtClean="0">
                <a:solidFill>
                  <a:srgbClr val="FF0000"/>
                </a:solidFill>
                <a:effectLst>
                  <a:outerShdw blurRad="50800" dist="38100" dir="2700000" algn="tl" rotWithShape="0">
                    <a:prstClr val="black">
                      <a:alpha val="40000"/>
                    </a:prstClr>
                  </a:outerShdw>
                </a:effectLst>
              </a:rPr>
              <a:t>” </a:t>
            </a:r>
            <a:r>
              <a:rPr lang="en-US" sz="3200" dirty="0" smtClean="0">
                <a:solidFill>
                  <a:srgbClr val="FF0000"/>
                </a:solidFill>
                <a:effectLst>
                  <a:outerShdw blurRad="50800" dist="38100" dir="2700000" algn="tl" rotWithShape="0">
                    <a:prstClr val="black">
                      <a:alpha val="40000"/>
                    </a:prstClr>
                  </a:outerShdw>
                </a:effectLst>
                <a:sym typeface="Wingdings" pitchFamily="2" charset="2"/>
              </a:rPr>
              <a:t></a:t>
            </a:r>
          </a:p>
        </p:txBody>
      </p:sp>
      <p:sp>
        <p:nvSpPr>
          <p:cNvPr id="8" name="TextBox 7"/>
          <p:cNvSpPr txBox="1"/>
          <p:nvPr/>
        </p:nvSpPr>
        <p:spPr>
          <a:xfrm>
            <a:off x="876300" y="4572000"/>
            <a:ext cx="3276600" cy="1077218"/>
          </a:xfrm>
          <a:prstGeom prst="rect">
            <a:avLst/>
          </a:prstGeom>
          <a:noFill/>
        </p:spPr>
        <p:txBody>
          <a:bodyPr wrap="square" rtlCol="0">
            <a:spAutoFit/>
          </a:bodyPr>
          <a:lstStyle/>
          <a:p>
            <a:pPr algn="ctr">
              <a:spcBef>
                <a:spcPct val="20000"/>
              </a:spcBef>
              <a:buClr>
                <a:schemeClr val="accent1"/>
              </a:buClr>
              <a:buSzPct val="100000"/>
            </a:pPr>
            <a:r>
              <a:rPr lang="en-US" sz="3200" dirty="0" smtClean="0">
                <a:solidFill>
                  <a:srgbClr val="FF0000"/>
                </a:solidFill>
                <a:effectLst>
                  <a:outerShdw blurRad="50800" dist="38100" dir="2700000" algn="tl" rotWithShape="0">
                    <a:prstClr val="black">
                      <a:alpha val="40000"/>
                    </a:prstClr>
                  </a:outerShdw>
                </a:effectLst>
              </a:rPr>
              <a:t>“Completion Service” </a:t>
            </a:r>
            <a:r>
              <a:rPr lang="en-US" sz="3200" dirty="0" smtClean="0">
                <a:solidFill>
                  <a:srgbClr val="FF0000"/>
                </a:solidFill>
                <a:effectLst>
                  <a:outerShdw blurRad="50800" dist="38100" dir="2700000" algn="tl" rotWithShape="0">
                    <a:prstClr val="black">
                      <a:alpha val="40000"/>
                    </a:prstClr>
                  </a:outerShdw>
                </a:effectLst>
                <a:sym typeface="Wingdings" pitchFamily="2" charset="2"/>
              </a:rPr>
              <a:t></a:t>
            </a:r>
          </a:p>
        </p:txBody>
      </p:sp>
    </p:spTree>
    <p:extLst>
      <p:ext uri="{BB962C8B-B14F-4D97-AF65-F5344CB8AC3E}">
        <p14:creationId xmlns:p14="http://schemas.microsoft.com/office/powerpoint/2010/main" val="1652720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 Task CFC</a:t>
            </a:r>
            <a:endParaRPr lang="en-US" dirty="0"/>
          </a:p>
        </p:txBody>
      </p:sp>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92" y="1371600"/>
            <a:ext cx="9906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98313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dev\projects\wwwroot\mxunit-cfmeetups\CFObjective_2012_Concurrency\preso\workQueue_Executor_completionQueue_apples.png"/>
          <p:cNvPicPr>
            <a:picLocks noChangeAspect="1" noChangeArrowheads="1"/>
          </p:cNvPicPr>
          <p:nvPr/>
        </p:nvPicPr>
        <p:blipFill rotWithShape="1">
          <a:blip r:embed="rId2">
            <a:extLst>
              <a:ext uri="{28A0092B-C50C-407E-A947-70E740481C1C}">
                <a14:useLocalDpi xmlns:a14="http://schemas.microsoft.com/office/drawing/2010/main" val="0"/>
              </a:ext>
            </a:extLst>
          </a:blip>
          <a:srcRect r="56167" b="39535"/>
          <a:stretch/>
        </p:blipFill>
        <p:spPr bwMode="auto">
          <a:xfrm>
            <a:off x="3657600" y="2819400"/>
            <a:ext cx="2152261" cy="222690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p:cNvSpPr>
            <a:spLocks noGrp="1"/>
          </p:cNvSpPr>
          <p:nvPr>
            <p:ph type="title"/>
          </p:nvPr>
        </p:nvSpPr>
        <p:spPr>
          <a:xfrm>
            <a:off x="457200" y="338328"/>
            <a:ext cx="8229600" cy="1252728"/>
          </a:xfrm>
        </p:spPr>
        <p:txBody>
          <a:bodyPr/>
          <a:lstStyle/>
          <a:p>
            <a:r>
              <a:rPr lang="en-US" dirty="0" smtClean="0"/>
              <a:t>Work Queue</a:t>
            </a:r>
            <a:endParaRPr lang="en-US" dirty="0"/>
          </a:p>
        </p:txBody>
      </p:sp>
      <p:pic>
        <p:nvPicPr>
          <p:cNvPr id="11268"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b="87615"/>
          <a:stretch/>
        </p:blipFill>
        <p:spPr bwMode="auto">
          <a:xfrm>
            <a:off x="614167" y="5146659"/>
            <a:ext cx="8239125" cy="508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66377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Completion Queue</a:t>
            </a:r>
            <a:endParaRPr lang="en-US" dirty="0"/>
          </a:p>
        </p:txBody>
      </p:sp>
      <p:pic>
        <p:nvPicPr>
          <p:cNvPr id="4" name="Picture 3" descr="C:\dev\projects\wwwroot\mxunit-cfmeetups\CFObjective_2012_Concurrency\preso\workQueue_Executor_completionQueue_apples.png"/>
          <p:cNvPicPr>
            <a:picLocks noChangeAspect="1" noChangeArrowheads="1"/>
          </p:cNvPicPr>
          <p:nvPr/>
        </p:nvPicPr>
        <p:blipFill rotWithShape="1">
          <a:blip r:embed="rId2">
            <a:extLst>
              <a:ext uri="{28A0092B-C50C-407E-A947-70E740481C1C}">
                <a14:useLocalDpi xmlns:a14="http://schemas.microsoft.com/office/drawing/2010/main" val="0"/>
              </a:ext>
            </a:extLst>
          </a:blip>
          <a:srcRect l="76502" t="3438" b="20373"/>
          <a:stretch/>
        </p:blipFill>
        <p:spPr bwMode="auto">
          <a:xfrm>
            <a:off x="7016619" y="1763485"/>
            <a:ext cx="2094723" cy="5094515"/>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2839" r="11950" b="74508"/>
          <a:stretch/>
        </p:blipFill>
        <p:spPr bwMode="auto">
          <a:xfrm>
            <a:off x="228600" y="3962400"/>
            <a:ext cx="7254551" cy="519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11175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Executor</a:t>
            </a:r>
            <a:endParaRPr lang="en-US" dirty="0"/>
          </a:p>
        </p:txBody>
      </p:sp>
      <p:pic>
        <p:nvPicPr>
          <p:cNvPr id="4" name="Picture 3" descr="C:\dev\projects\wwwroot\mxunit-cfmeetups\CFObjective_2012_Concurrency\preso\workQueue_Executor_completionQueue_apples.png"/>
          <p:cNvPicPr>
            <a:picLocks noChangeAspect="1" noChangeArrowheads="1"/>
          </p:cNvPicPr>
          <p:nvPr/>
        </p:nvPicPr>
        <p:blipFill rotWithShape="1">
          <a:blip r:embed="rId2">
            <a:extLst>
              <a:ext uri="{28A0092B-C50C-407E-A947-70E740481C1C}">
                <a14:useLocalDpi xmlns:a14="http://schemas.microsoft.com/office/drawing/2010/main" val="0"/>
              </a:ext>
            </a:extLst>
          </a:blip>
          <a:srcRect l="44265" t="27020" r="35429" b="23582"/>
          <a:stretch/>
        </p:blipFill>
        <p:spPr bwMode="auto">
          <a:xfrm>
            <a:off x="1066800" y="1939564"/>
            <a:ext cx="1066800" cy="1946636"/>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25568" r="3568" b="47613"/>
          <a:stretch/>
        </p:blipFill>
        <p:spPr bwMode="auto">
          <a:xfrm>
            <a:off x="452438" y="4232988"/>
            <a:ext cx="7945113" cy="110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74394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Presentation is NOT About</a:t>
            </a:r>
            <a:endParaRPr lang="en-US" dirty="0"/>
          </a:p>
        </p:txBody>
      </p:sp>
      <p:sp>
        <p:nvSpPr>
          <p:cNvPr id="4" name="Content Placeholder 1"/>
          <p:cNvSpPr txBox="1">
            <a:spLocks/>
          </p:cNvSpPr>
          <p:nvPr/>
        </p:nvSpPr>
        <p:spPr>
          <a:xfrm>
            <a:off x="533400" y="2667000"/>
            <a:ext cx="7696200" cy="3733800"/>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4000" dirty="0" smtClean="0">
                <a:solidFill>
                  <a:srgbClr val="002060"/>
                </a:solidFill>
                <a:effectLst>
                  <a:outerShdw blurRad="50800" dist="38100" dir="2700000" algn="tl" rotWithShape="0">
                    <a:prstClr val="black">
                      <a:alpha val="40000"/>
                    </a:prstClr>
                  </a:outerShdw>
                </a:effectLst>
              </a:rPr>
              <a:t>Replacing </a:t>
            </a:r>
            <a:r>
              <a:rPr lang="en-US" sz="4000" dirty="0" err="1" smtClean="0">
                <a:solidFill>
                  <a:srgbClr val="002060"/>
                </a:solidFill>
                <a:effectLst>
                  <a:outerShdw blurRad="50800" dist="38100" dir="2700000" algn="tl" rotWithShape="0">
                    <a:prstClr val="black">
                      <a:alpha val="40000"/>
                    </a:prstClr>
                  </a:outerShdw>
                </a:effectLst>
              </a:rPr>
              <a:t>CFThread</a:t>
            </a:r>
            <a:r>
              <a:rPr lang="en-US" sz="4000" dirty="0" smtClean="0">
                <a:solidFill>
                  <a:srgbClr val="002060"/>
                </a:solidFill>
                <a:effectLst>
                  <a:outerShdw blurRad="50800" dist="38100" dir="2700000" algn="tl" rotWithShape="0">
                    <a:prstClr val="black">
                      <a:alpha val="40000"/>
                    </a:prstClr>
                  </a:outerShdw>
                </a:effectLst>
              </a:rPr>
              <a:t> for “fire-and-forget” operations</a:t>
            </a:r>
          </a:p>
          <a:p>
            <a:pPr marL="0" indent="0">
              <a:buFont typeface="Symbol" pitchFamily="18" charset="2"/>
              <a:buNone/>
            </a:pPr>
            <a:endParaRPr lang="en-US" sz="4000" dirty="0">
              <a:solidFill>
                <a:srgbClr val="002060"/>
              </a:solidFill>
              <a:effectLst>
                <a:outerShdw blurRad="50800" dist="38100" dir="2700000" algn="tl" rotWithShape="0">
                  <a:prstClr val="black">
                    <a:alpha val="40000"/>
                  </a:prstClr>
                </a:outerShdw>
              </a:effectLst>
            </a:endParaRPr>
          </a:p>
          <a:p>
            <a:pPr marL="0" indent="0">
              <a:buFont typeface="Symbol" pitchFamily="18" charset="2"/>
              <a:buNone/>
            </a:pPr>
            <a:r>
              <a:rPr lang="en-US" sz="4000" dirty="0" smtClean="0">
                <a:solidFill>
                  <a:srgbClr val="002060"/>
                </a:solidFill>
                <a:effectLst>
                  <a:outerShdw blurRad="50800" dist="38100" dir="2700000" algn="tl" rotWithShape="0">
                    <a:prstClr val="black">
                      <a:alpha val="40000"/>
                    </a:prstClr>
                  </a:outerShdw>
                </a:effectLst>
              </a:rPr>
              <a:t>Using </a:t>
            </a:r>
            <a:r>
              <a:rPr lang="en-US" sz="4000" dirty="0" err="1" smtClean="0">
                <a:solidFill>
                  <a:srgbClr val="002060"/>
                </a:solidFill>
                <a:effectLst>
                  <a:outerShdw blurRad="50800" dist="38100" dir="2700000" algn="tl" rotWithShape="0">
                    <a:prstClr val="black">
                      <a:alpha val="40000"/>
                    </a:prstClr>
                  </a:outerShdw>
                </a:effectLst>
              </a:rPr>
              <a:t>Scala</a:t>
            </a:r>
            <a:r>
              <a:rPr lang="en-US" sz="4000" dirty="0" smtClean="0">
                <a:solidFill>
                  <a:srgbClr val="002060"/>
                </a:solidFill>
                <a:effectLst>
                  <a:outerShdw blurRad="50800" dist="38100" dir="2700000" algn="tl" rotWithShape="0">
                    <a:prstClr val="black">
                      <a:alpha val="40000"/>
                    </a:prstClr>
                  </a:outerShdw>
                </a:effectLst>
              </a:rPr>
              <a:t>, </a:t>
            </a:r>
            <a:r>
              <a:rPr lang="en-US" sz="4000" dirty="0" err="1" smtClean="0">
                <a:solidFill>
                  <a:srgbClr val="002060"/>
                </a:solidFill>
                <a:effectLst>
                  <a:outerShdw blurRad="50800" dist="38100" dir="2700000" algn="tl" rotWithShape="0">
                    <a:prstClr val="black">
                      <a:alpha val="40000"/>
                    </a:prstClr>
                  </a:outerShdw>
                </a:effectLst>
              </a:rPr>
              <a:t>Clojure</a:t>
            </a:r>
            <a:r>
              <a:rPr lang="en-US" sz="4000" dirty="0" smtClean="0">
                <a:solidFill>
                  <a:srgbClr val="002060"/>
                </a:solidFill>
                <a:effectLst>
                  <a:outerShdw blurRad="50800" dist="38100" dir="2700000" algn="tl" rotWithShape="0">
                    <a:prstClr val="black">
                      <a:alpha val="40000"/>
                    </a:prstClr>
                  </a:outerShdw>
                </a:effectLst>
              </a:rPr>
              <a:t>, or other JVM languages</a:t>
            </a:r>
            <a:endParaRPr lang="en-US" sz="4000" dirty="0">
              <a:solidFill>
                <a:srgbClr val="00206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201339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Task to process Completion Queue</a:t>
            </a:r>
            <a:endParaRPr lang="en-US" dirty="0"/>
          </a:p>
        </p:txBody>
      </p:sp>
      <p:pic>
        <p:nvPicPr>
          <p:cNvPr id="5" name="Picture 4" descr="C:\dev\projects\wwwroot\mxunit-cfmeetups\CFObjective_2012_Concurrency\preso\workQueue_Executor_completionQueue_apples.png"/>
          <p:cNvPicPr>
            <a:picLocks noChangeAspect="1" noChangeArrowheads="1"/>
          </p:cNvPicPr>
          <p:nvPr/>
        </p:nvPicPr>
        <p:blipFill rotWithShape="1">
          <a:blip r:embed="rId2">
            <a:extLst>
              <a:ext uri="{28A0092B-C50C-407E-A947-70E740481C1C}">
                <a14:useLocalDpi xmlns:a14="http://schemas.microsoft.com/office/drawing/2010/main" val="0"/>
              </a:ext>
            </a:extLst>
          </a:blip>
          <a:srcRect l="76502" t="3438" b="20373"/>
          <a:stretch/>
        </p:blipFill>
        <p:spPr bwMode="auto">
          <a:xfrm>
            <a:off x="-457200" y="1763484"/>
            <a:ext cx="2094723" cy="509451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850" y="2057400"/>
            <a:ext cx="851535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192927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Schedule the Completion Task</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 t="50453" r="170"/>
          <a:stretch/>
        </p:blipFill>
        <p:spPr bwMode="auto">
          <a:xfrm>
            <a:off x="452438" y="3200400"/>
            <a:ext cx="8225031" cy="2034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55766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Submit Tasks to Executor</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638" y="3886200"/>
            <a:ext cx="656272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C:\dev\projects\wwwroot\mxunit-cfmeetups\CFObjective_2012_Concurrency\preso\workQueue_Executor_completionQueue_apples.png"/>
          <p:cNvPicPr>
            <a:picLocks noChangeAspect="1" noChangeArrowheads="1"/>
          </p:cNvPicPr>
          <p:nvPr/>
        </p:nvPicPr>
        <p:blipFill rotWithShape="1">
          <a:blip r:embed="rId3">
            <a:extLst>
              <a:ext uri="{28A0092B-C50C-407E-A947-70E740481C1C}">
                <a14:useLocalDpi xmlns:a14="http://schemas.microsoft.com/office/drawing/2010/main" val="0"/>
              </a:ext>
            </a:extLst>
          </a:blip>
          <a:srcRect l="54418" t="59725" r="35429" b="23582"/>
          <a:stretch/>
        </p:blipFill>
        <p:spPr bwMode="auto">
          <a:xfrm>
            <a:off x="4114800" y="2514600"/>
            <a:ext cx="990600" cy="1221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2927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Shut it down on Application stop</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902890"/>
            <a:ext cx="7712316"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518426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Enough examples to nail home</a:t>
            </a:r>
          </a:p>
          <a:p>
            <a:pPr lvl="1"/>
            <a:r>
              <a:rPr lang="en-US" dirty="0" smtClean="0"/>
              <a:t>How to use the JCF in ColdFusion</a:t>
            </a:r>
          </a:p>
          <a:p>
            <a:pPr lvl="1"/>
            <a:r>
              <a:rPr lang="en-US" dirty="0" smtClean="0"/>
              <a:t>Why it’s so </a:t>
            </a:r>
            <a:r>
              <a:rPr lang="en-US" dirty="0" err="1" smtClean="0"/>
              <a:t>freakin</a:t>
            </a:r>
            <a:r>
              <a:rPr lang="en-US" dirty="0" smtClean="0"/>
              <a:t>’ awesome</a:t>
            </a:r>
            <a:endParaRPr lang="en-US" dirty="0"/>
          </a:p>
        </p:txBody>
      </p:sp>
      <p:sp>
        <p:nvSpPr>
          <p:cNvPr id="3" name="Title 2"/>
          <p:cNvSpPr>
            <a:spLocks noGrp="1"/>
          </p:cNvSpPr>
          <p:nvPr>
            <p:ph type="title"/>
          </p:nvPr>
        </p:nvSpPr>
        <p:spPr/>
        <p:txBody>
          <a:bodyPr/>
          <a:lstStyle/>
          <a:p>
            <a:r>
              <a:rPr lang="en-US" dirty="0" smtClean="0"/>
              <a:t>JCF Example Extravaganza</a:t>
            </a:r>
            <a:endParaRPr lang="en-US" dirty="0"/>
          </a:p>
        </p:txBody>
      </p:sp>
    </p:spTree>
    <p:extLst>
      <p:ext uri="{BB962C8B-B14F-4D97-AF65-F5344CB8AC3E}">
        <p14:creationId xmlns:p14="http://schemas.microsoft.com/office/powerpoint/2010/main" val="6162440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mtClean="0"/>
              <a:t>Library </a:t>
            </a:r>
            <a:r>
              <a:rPr lang="en-US" dirty="0" smtClean="0"/>
              <a:t>that more easily exposes the JCF</a:t>
            </a:r>
          </a:p>
          <a:p>
            <a:r>
              <a:rPr lang="en-US" dirty="0" smtClean="0"/>
              <a:t>Wraps up the common idioms / boilerplate</a:t>
            </a:r>
          </a:p>
          <a:p>
            <a:r>
              <a:rPr lang="en-US" dirty="0" smtClean="0"/>
              <a:t>Provides lifecycle methods:</a:t>
            </a:r>
          </a:p>
          <a:p>
            <a:pPr lvl="1"/>
            <a:r>
              <a:rPr lang="en-US" dirty="0" smtClean="0"/>
              <a:t>Start</a:t>
            </a:r>
          </a:p>
          <a:p>
            <a:pPr lvl="1"/>
            <a:r>
              <a:rPr lang="en-US" dirty="0" smtClean="0"/>
              <a:t>Pause</a:t>
            </a:r>
          </a:p>
          <a:p>
            <a:pPr lvl="1"/>
            <a:r>
              <a:rPr lang="en-US" dirty="0" smtClean="0"/>
              <a:t>Stop</a:t>
            </a:r>
          </a:p>
          <a:p>
            <a:r>
              <a:rPr lang="en-US" dirty="0" smtClean="0"/>
              <a:t>Provides full access to all Java objects</a:t>
            </a:r>
          </a:p>
          <a:p>
            <a:r>
              <a:rPr lang="en-US" dirty="0" smtClean="0"/>
              <a:t>Easy to use, easy to extend</a:t>
            </a:r>
          </a:p>
        </p:txBody>
      </p:sp>
      <p:sp>
        <p:nvSpPr>
          <p:cNvPr id="3" name="Title 2"/>
          <p:cNvSpPr>
            <a:spLocks noGrp="1"/>
          </p:cNvSpPr>
          <p:nvPr>
            <p:ph type="title"/>
          </p:nvPr>
        </p:nvSpPr>
        <p:spPr/>
        <p:txBody>
          <a:bodyPr/>
          <a:lstStyle/>
          <a:p>
            <a:r>
              <a:rPr lang="en-US" dirty="0" smtClean="0"/>
              <a:t>Introducing </a:t>
            </a:r>
            <a:r>
              <a:rPr lang="en-US" dirty="0" err="1" smtClean="0"/>
              <a:t>CFConcurrent</a:t>
            </a:r>
            <a:endParaRPr lang="en-US" dirty="0"/>
          </a:p>
        </p:txBody>
      </p:sp>
    </p:spTree>
    <p:extLst>
      <p:ext uri="{BB962C8B-B14F-4D97-AF65-F5344CB8AC3E}">
        <p14:creationId xmlns:p14="http://schemas.microsoft.com/office/powerpoint/2010/main" val="24811571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http://</a:t>
            </a:r>
            <a:r>
              <a:rPr lang="en-US" dirty="0" smtClean="0"/>
              <a:t>docs.oracle.com/javase/tutorial/essential/concurrency/executors.html</a:t>
            </a:r>
          </a:p>
          <a:p>
            <a:r>
              <a:rPr lang="en-US" dirty="0"/>
              <a:t>http://docs.oracle.com/javase/7/docs/api/java/util/concurrent/package-summary.html</a:t>
            </a:r>
            <a:endParaRPr lang="en-US" dirty="0" smtClean="0"/>
          </a:p>
          <a:p>
            <a:r>
              <a:rPr lang="en-US" dirty="0" smtClean="0"/>
              <a:t>http</a:t>
            </a:r>
            <a:r>
              <a:rPr lang="en-US" dirty="0"/>
              <a:t>://www.amazon.com/Java-Concurrency-Practice-Brian-Goetz/dp/0321349601</a:t>
            </a:r>
            <a:r>
              <a:rPr lang="en-US" dirty="0" smtClean="0"/>
              <a:t>/</a:t>
            </a:r>
          </a:p>
          <a:p>
            <a:r>
              <a:rPr lang="en-US" dirty="0"/>
              <a:t>http://www.vogella.de/articles/JavaConcurrency/article.html</a:t>
            </a:r>
            <a:endParaRPr lang="en-US" dirty="0" smtClean="0"/>
          </a:p>
          <a:p>
            <a:r>
              <a:rPr lang="en-US" dirty="0"/>
              <a:t>http://www.ibm.com/developerworks/java/library/j-jtp02244/index.html</a:t>
            </a:r>
            <a:endParaRPr lang="en-US" dirty="0"/>
          </a:p>
        </p:txBody>
      </p:sp>
      <p:sp>
        <p:nvSpPr>
          <p:cNvPr id="3" name="Title 2"/>
          <p:cNvSpPr>
            <a:spLocks noGrp="1"/>
          </p:cNvSpPr>
          <p:nvPr>
            <p:ph type="title"/>
          </p:nvPr>
        </p:nvSpPr>
        <p:spPr/>
        <p:txBody>
          <a:bodyPr/>
          <a:lstStyle/>
          <a:p>
            <a:r>
              <a:rPr lang="en-US" dirty="0" smtClean="0"/>
              <a:t>Resources</a:t>
            </a:r>
            <a:endParaRPr lang="en-US" dirty="0"/>
          </a:p>
        </p:txBody>
      </p:sp>
    </p:spTree>
    <p:extLst>
      <p:ext uri="{BB962C8B-B14F-4D97-AF65-F5344CB8AC3E}">
        <p14:creationId xmlns:p14="http://schemas.microsoft.com/office/powerpoint/2010/main" val="19320642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http://</a:t>
            </a:r>
            <a:r>
              <a:rPr lang="en-US" dirty="0" smtClean="0"/>
              <a:t>gee.cs.oswego.edu/dl/classes/EDU/oswego/cs/dl/util/concurrent/intro.html	</a:t>
            </a:r>
          </a:p>
          <a:p>
            <a:r>
              <a:rPr lang="en-US" dirty="0"/>
              <a:t>http://</a:t>
            </a:r>
            <a:r>
              <a:rPr lang="en-US" dirty="0" smtClean="0"/>
              <a:t>en.wikipedia.org/wiki/ColdFusion#Adobe_ColdFusion_8</a:t>
            </a:r>
          </a:p>
          <a:p>
            <a:r>
              <a:rPr lang="en-US" dirty="0"/>
              <a:t>http://</a:t>
            </a:r>
            <a:r>
              <a:rPr lang="en-US" dirty="0" smtClean="0"/>
              <a:t>en.wikipedia.org/wiki/Java_concurrency</a:t>
            </a:r>
          </a:p>
          <a:p>
            <a:r>
              <a:rPr lang="en-US" dirty="0"/>
              <a:t>http://</a:t>
            </a:r>
            <a:r>
              <a:rPr lang="en-US" dirty="0" smtClean="0"/>
              <a:t>gee.cs.oswego.edu/dl/concurrency-interest/index.html</a:t>
            </a:r>
          </a:p>
          <a:p>
            <a:r>
              <a:rPr lang="en-US" dirty="0"/>
              <a:t>http://en.wikipedia.org/wiki/Java_version_history</a:t>
            </a:r>
          </a:p>
        </p:txBody>
      </p:sp>
      <p:sp>
        <p:nvSpPr>
          <p:cNvPr id="3" name="Title 2"/>
          <p:cNvSpPr>
            <a:spLocks noGrp="1"/>
          </p:cNvSpPr>
          <p:nvPr>
            <p:ph type="title"/>
          </p:nvPr>
        </p:nvSpPr>
        <p:spPr/>
        <p:txBody>
          <a:bodyPr>
            <a:normAutofit/>
          </a:bodyPr>
          <a:lstStyle/>
          <a:p>
            <a:r>
              <a:rPr lang="en-US" dirty="0" smtClean="0"/>
              <a:t>References</a:t>
            </a:r>
            <a:endParaRPr lang="en-US" dirty="0"/>
          </a:p>
        </p:txBody>
      </p:sp>
    </p:spTree>
    <p:extLst>
      <p:ext uri="{BB962C8B-B14F-4D97-AF65-F5344CB8AC3E}">
        <p14:creationId xmlns:p14="http://schemas.microsoft.com/office/powerpoint/2010/main" val="38420961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Presentation is NOT About</a:t>
            </a:r>
            <a:endParaRPr lang="en-US" dirty="0"/>
          </a:p>
        </p:txBody>
      </p:sp>
      <p:sp>
        <p:nvSpPr>
          <p:cNvPr id="4" name="Content Placeholder 1"/>
          <p:cNvSpPr txBox="1">
            <a:spLocks/>
          </p:cNvSpPr>
          <p:nvPr/>
        </p:nvSpPr>
        <p:spPr>
          <a:xfrm>
            <a:off x="533400" y="2667000"/>
            <a:ext cx="8305800" cy="2133600"/>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4000" dirty="0" smtClean="0">
                <a:solidFill>
                  <a:srgbClr val="002060"/>
                </a:solidFill>
                <a:effectLst>
                  <a:outerShdw blurRad="50800" dist="38100" dir="2700000" algn="tl" rotWithShape="0">
                    <a:prstClr val="black">
                      <a:alpha val="40000"/>
                    </a:prstClr>
                  </a:outerShdw>
                </a:effectLst>
              </a:rPr>
              <a:t>Twitter-scale message busses </a:t>
            </a:r>
          </a:p>
          <a:p>
            <a:pPr marL="0" indent="0">
              <a:buFont typeface="Symbol" pitchFamily="18" charset="2"/>
              <a:buNone/>
            </a:pPr>
            <a:endParaRPr lang="en-US" sz="4000" dirty="0" smtClean="0">
              <a:solidFill>
                <a:srgbClr val="002060"/>
              </a:solidFill>
              <a:effectLst>
                <a:outerShdw blurRad="50800" dist="38100" dir="2700000" algn="tl" rotWithShape="0">
                  <a:prstClr val="black">
                    <a:alpha val="40000"/>
                  </a:prstClr>
                </a:outerShdw>
              </a:effectLst>
            </a:endParaRPr>
          </a:p>
          <a:p>
            <a:pPr marL="0" indent="0">
              <a:buFont typeface="Symbol" pitchFamily="18" charset="2"/>
              <a:buNone/>
            </a:pPr>
            <a:r>
              <a:rPr lang="en-US" sz="4000" dirty="0" smtClean="0">
                <a:solidFill>
                  <a:srgbClr val="002060"/>
                </a:solidFill>
                <a:effectLst>
                  <a:outerShdw blurRad="50800" dist="38100" dir="2700000" algn="tl" rotWithShape="0">
                    <a:prstClr val="black">
                      <a:alpha val="40000"/>
                    </a:prstClr>
                  </a:outerShdw>
                </a:effectLst>
              </a:rPr>
              <a:t>NASDAQ-scale stock exchanges</a:t>
            </a:r>
            <a:endParaRPr lang="en-US" sz="4000" dirty="0">
              <a:solidFill>
                <a:srgbClr val="00206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423711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wipe(down)">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Presentation is About</a:t>
            </a:r>
            <a:endParaRPr lang="en-US" dirty="0"/>
          </a:p>
        </p:txBody>
      </p:sp>
      <p:sp>
        <p:nvSpPr>
          <p:cNvPr id="4" name="Content Placeholder 1"/>
          <p:cNvSpPr txBox="1">
            <a:spLocks/>
          </p:cNvSpPr>
          <p:nvPr/>
        </p:nvSpPr>
        <p:spPr>
          <a:xfrm>
            <a:off x="533400" y="2667000"/>
            <a:ext cx="7696200" cy="1371600"/>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4000" b="1" dirty="0" smtClean="0">
                <a:solidFill>
                  <a:srgbClr val="002060"/>
                </a:solidFill>
                <a:effectLst>
                  <a:outerShdw blurRad="50800" dist="38100" dir="2700000" algn="tl" rotWithShape="0">
                    <a:prstClr val="black">
                      <a:alpha val="40000"/>
                    </a:prstClr>
                  </a:outerShdw>
                </a:effectLst>
              </a:rPr>
              <a:t>Production Applications requiring:</a:t>
            </a:r>
            <a:endParaRPr lang="en-US" sz="4000" dirty="0">
              <a:solidFill>
                <a:srgbClr val="00206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35527136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This Presentation is About</a:t>
            </a:r>
            <a:endParaRPr lang="en-US" dirty="0"/>
          </a:p>
        </p:txBody>
      </p:sp>
      <p:sp>
        <p:nvSpPr>
          <p:cNvPr id="4" name="Content Placeholder 1"/>
          <p:cNvSpPr txBox="1">
            <a:spLocks/>
          </p:cNvSpPr>
          <p:nvPr/>
        </p:nvSpPr>
        <p:spPr>
          <a:xfrm>
            <a:off x="533400" y="2667000"/>
            <a:ext cx="7696200" cy="3733800"/>
          </a:xfrm>
          <a:prstGeom prst="rect">
            <a:avLst/>
          </a:prstGeom>
        </p:spPr>
        <p:txBody>
          <a:bodyPr vert="horz" lIns="91440" tIns="45720" rIns="91440" bIns="45720" rtlCol="0">
            <a:noAutofit/>
          </a:bodyPr>
          <a:lst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a:lstStyle>
          <a:p>
            <a:pPr marL="0" indent="0">
              <a:buFont typeface="Symbol" pitchFamily="18" charset="2"/>
              <a:buNone/>
            </a:pPr>
            <a:r>
              <a:rPr lang="en-US" sz="4000" b="1" dirty="0" smtClean="0">
                <a:solidFill>
                  <a:srgbClr val="002060"/>
                </a:solidFill>
                <a:effectLst>
                  <a:outerShdw blurRad="50800" dist="38100" dir="2700000" algn="tl" rotWithShape="0">
                    <a:prstClr val="black">
                      <a:alpha val="40000"/>
                    </a:prstClr>
                  </a:outerShdw>
                </a:effectLst>
              </a:rPr>
              <a:t>Responsible</a:t>
            </a:r>
          </a:p>
          <a:p>
            <a:pPr marL="0" indent="0">
              <a:buFont typeface="Symbol" pitchFamily="18" charset="2"/>
              <a:buNone/>
            </a:pPr>
            <a:r>
              <a:rPr lang="en-US" sz="4000" b="1" dirty="0" smtClean="0">
                <a:solidFill>
                  <a:srgbClr val="002060"/>
                </a:solidFill>
                <a:effectLst>
                  <a:outerShdw blurRad="50800" dist="38100" dir="2700000" algn="tl" rotWithShape="0">
                    <a:prstClr val="black">
                      <a:alpha val="40000"/>
                    </a:prstClr>
                  </a:outerShdw>
                </a:effectLst>
              </a:rPr>
              <a:t>Safe</a:t>
            </a:r>
          </a:p>
          <a:p>
            <a:pPr marL="0" indent="0">
              <a:buFont typeface="Symbol" pitchFamily="18" charset="2"/>
              <a:buNone/>
            </a:pPr>
            <a:r>
              <a:rPr lang="en-US" sz="4000" b="1" dirty="0" smtClean="0">
                <a:solidFill>
                  <a:srgbClr val="002060"/>
                </a:solidFill>
                <a:effectLst>
                  <a:outerShdw blurRad="50800" dist="38100" dir="2700000" algn="tl" rotWithShape="0">
                    <a:prstClr val="black">
                      <a:alpha val="40000"/>
                    </a:prstClr>
                  </a:outerShdw>
                </a:effectLst>
              </a:rPr>
              <a:t>Testable</a:t>
            </a:r>
          </a:p>
          <a:p>
            <a:pPr marL="0" indent="0">
              <a:buFont typeface="Symbol" pitchFamily="18" charset="2"/>
              <a:buNone/>
            </a:pPr>
            <a:r>
              <a:rPr lang="en-US" sz="4000" b="1" dirty="0" smtClean="0">
                <a:solidFill>
                  <a:srgbClr val="002060"/>
                </a:solidFill>
                <a:effectLst>
                  <a:outerShdw blurRad="50800" dist="38100" dir="2700000" algn="tl" rotWithShape="0">
                    <a:prstClr val="black">
                      <a:alpha val="40000"/>
                    </a:prstClr>
                  </a:outerShdw>
                </a:effectLst>
              </a:rPr>
              <a:t>Manageable</a:t>
            </a:r>
          </a:p>
          <a:p>
            <a:pPr marL="0" indent="0">
              <a:buFont typeface="Symbol" pitchFamily="18" charset="2"/>
              <a:buNone/>
            </a:pPr>
            <a:r>
              <a:rPr lang="en-US" sz="4000" b="1" dirty="0" smtClean="0">
                <a:solidFill>
                  <a:srgbClr val="002060"/>
                </a:solidFill>
                <a:effectLst>
                  <a:outerShdw blurRad="50800" dist="38100" dir="2700000" algn="tl" rotWithShape="0">
                    <a:prstClr val="black">
                      <a:alpha val="40000"/>
                    </a:prstClr>
                  </a:outerShdw>
                </a:effectLst>
              </a:rPr>
              <a:t>Production-worthy Concurrency</a:t>
            </a:r>
            <a:endParaRPr lang="en-US" sz="4000" dirty="0">
              <a:solidFill>
                <a:srgbClr val="002060"/>
              </a:solidFill>
              <a:effectLst>
                <a:outerShdw blurRad="50800" dist="38100" dir="2700000" algn="tl" rotWithShape="0">
                  <a:prstClr val="black">
                    <a:alpha val="40000"/>
                  </a:prstClr>
                </a:outerShdw>
              </a:effectLst>
            </a:endParaRPr>
          </a:p>
        </p:txBody>
      </p:sp>
    </p:spTree>
    <p:extLst>
      <p:ext uri="{BB962C8B-B14F-4D97-AF65-F5344CB8AC3E}">
        <p14:creationId xmlns:p14="http://schemas.microsoft.com/office/powerpoint/2010/main" val="84034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65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650"/>
                            </p:stCondLst>
                            <p:childTnLst>
                              <p:par>
                                <p:cTn id="11" presetID="1" presetClass="entr" presetSubtype="0" fill="hold" nodeType="afterEffect">
                                  <p:stCondLst>
                                    <p:cond delay="65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300"/>
                            </p:stCondLst>
                            <p:childTnLst>
                              <p:par>
                                <p:cTn id="14" presetID="1" presetClass="entr" presetSubtype="0" fill="hold" nodeType="afterEffect">
                                  <p:stCondLst>
                                    <p:cond delay="65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1950"/>
                            </p:stCondLst>
                            <p:childTnLst>
                              <p:par>
                                <p:cTn id="17" presetID="1" presetClass="entr" presetSubtype="0" fill="hold" nodeType="afterEffect">
                                  <p:stCondLst>
                                    <p:cond delay="65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ev\projects\wwwroot\mxunit-cfmeetups\CFObjective_2012_Concurrency\preso\superm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27662"/>
            <a:ext cx="9136765" cy="68303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dev\projects\wwwroot\mxunit-cfmeetups\CFObjective_2012_Concurrency\preso\supermar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7960"/>
            <a:ext cx="9167574" cy="685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294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3733800"/>
            <a:ext cx="8229600" cy="1252728"/>
          </a:xfrm>
        </p:spPr>
        <p:txBody>
          <a:bodyPr>
            <a:normAutofit/>
          </a:bodyPr>
          <a:lstStyle/>
          <a:p>
            <a:r>
              <a:rPr lang="en-US" sz="5400" dirty="0" err="1" smtClean="0">
                <a:solidFill>
                  <a:srgbClr val="002060"/>
                </a:solidFill>
              </a:rPr>
              <a:t>history.start</a:t>
            </a:r>
            <a:r>
              <a:rPr lang="en-US" sz="5400" dirty="0" smtClean="0">
                <a:solidFill>
                  <a:srgbClr val="002060"/>
                </a:solidFill>
              </a:rPr>
              <a:t>()</a:t>
            </a:r>
            <a:endParaRPr lang="en-US" sz="5400" dirty="0">
              <a:solidFill>
                <a:srgbClr val="002060"/>
              </a:solidFill>
            </a:endParaRPr>
          </a:p>
        </p:txBody>
      </p:sp>
    </p:spTree>
    <p:extLst>
      <p:ext uri="{BB962C8B-B14F-4D97-AF65-F5344CB8AC3E}">
        <p14:creationId xmlns:p14="http://schemas.microsoft.com/office/powerpoint/2010/main" val="6100380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aveform">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Waveform">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aveform">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Waveform</Template>
  <TotalTime>539</TotalTime>
  <Words>1078</Words>
  <Application>Microsoft Office PowerPoint</Application>
  <PresentationFormat>On-screen Show (4:3)</PresentationFormat>
  <Paragraphs>186</Paragraphs>
  <Slides>47</Slides>
  <Notes>11</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Waveform</vt:lpstr>
      <vt:lpstr>Concurrency Zen </vt:lpstr>
      <vt:lpstr>I work on…</vt:lpstr>
      <vt:lpstr>I Hereby Promise…</vt:lpstr>
      <vt:lpstr>This Presentation is NOT About</vt:lpstr>
      <vt:lpstr>This Presentation is NOT About</vt:lpstr>
      <vt:lpstr>This Presentation is About</vt:lpstr>
      <vt:lpstr>This Presentation is About</vt:lpstr>
      <vt:lpstr>PowerPoint Presentation</vt:lpstr>
      <vt:lpstr>history.start()</vt:lpstr>
      <vt:lpstr>1995</vt:lpstr>
      <vt:lpstr>1996</vt:lpstr>
      <vt:lpstr>1998 (CF 3.1 / CF 4.0)</vt:lpstr>
      <vt:lpstr>1999 (CF 4.5)</vt:lpstr>
      <vt:lpstr>2002 (CF MX 6.0)</vt:lpstr>
      <vt:lpstr>2004 (CF MX 6.1)</vt:lpstr>
      <vt:lpstr>2006 (CF 7.0.2)</vt:lpstr>
      <vt:lpstr>PowerPoint Presentation</vt:lpstr>
      <vt:lpstr>What’s the meaning of this?</vt:lpstr>
      <vt:lpstr>2008</vt:lpstr>
      <vt:lpstr>2012</vt:lpstr>
      <vt:lpstr>PowerPoint Presentation</vt:lpstr>
      <vt:lpstr>Real-World Concurrency</vt:lpstr>
      <vt:lpstr>PowerPoint Presentation</vt:lpstr>
      <vt:lpstr>PowerPoint Presentation</vt:lpstr>
      <vt:lpstr>Concurrency Tradeoffs</vt:lpstr>
      <vt:lpstr>ColdFusion Concurrency</vt:lpstr>
      <vt:lpstr>CFThread is…</vt:lpstr>
      <vt:lpstr>PowerPoint Presentation</vt:lpstr>
      <vt:lpstr>Ommmmmmmm</vt:lpstr>
      <vt:lpstr>Java Concurrency Framework</vt:lpstr>
      <vt:lpstr>Java Concurrency Framework</vt:lpstr>
      <vt:lpstr>From the Inside-out</vt:lpstr>
      <vt:lpstr>Tasks</vt:lpstr>
      <vt:lpstr>Lifecycle of a Task</vt:lpstr>
      <vt:lpstr>PowerPoint Presentation</vt:lpstr>
      <vt:lpstr>A Task CFC</vt:lpstr>
      <vt:lpstr>Work Queue</vt:lpstr>
      <vt:lpstr>Completion Queue</vt:lpstr>
      <vt:lpstr>Executor</vt:lpstr>
      <vt:lpstr>Task to process Completion Queue</vt:lpstr>
      <vt:lpstr>Schedule the Completion Task</vt:lpstr>
      <vt:lpstr>Submit Tasks to Executor</vt:lpstr>
      <vt:lpstr>Shut it down on Application stop</vt:lpstr>
      <vt:lpstr>JCF Example Extravaganza</vt:lpstr>
      <vt:lpstr>Introducing CFConcurrent</vt:lpstr>
      <vt:lpstr>Resources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dc:creator>
  <cp:lastModifiedBy>Marc</cp:lastModifiedBy>
  <cp:revision>111</cp:revision>
  <dcterms:created xsi:type="dcterms:W3CDTF">2012-03-02T01:44:48Z</dcterms:created>
  <dcterms:modified xsi:type="dcterms:W3CDTF">2012-03-28T22:44:38Z</dcterms:modified>
</cp:coreProperties>
</file>